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1651"/>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39"/>
    <p:restoredTop sz="65683"/>
  </p:normalViewPr>
  <p:slideViewPr>
    <p:cSldViewPr snapToGrid="0" snapToObjects="1">
      <p:cViewPr varScale="1">
        <p:scale>
          <a:sx n="47" d="100"/>
          <a:sy n="47" d="100"/>
        </p:scale>
        <p:origin x="1506"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12E3A6-DBC7-034A-9AF0-45730EEA8439}" type="datetimeFigureOut">
              <a:rPr lang="en-US" smtClean="0"/>
              <a:t>3/28/2018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A9F061-7B05-F34B-B18F-B116673A4E57}" type="slidenum">
              <a:rPr lang="en-US" smtClean="0"/>
              <a:t>‹nº›</a:t>
            </a:fld>
            <a:endParaRPr lang="en-US"/>
          </a:p>
        </p:txBody>
      </p:sp>
    </p:spTree>
    <p:extLst>
      <p:ext uri="{BB962C8B-B14F-4D97-AF65-F5344CB8AC3E}">
        <p14:creationId xmlns:p14="http://schemas.microsoft.com/office/powerpoint/2010/main" val="460563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dirty="0">
                <a:solidFill>
                  <a:srgbClr val="941651"/>
                </a:solidFill>
                <a:latin typeface="Avenir Next" charset="0"/>
                <a:ea typeface="Avenir Next" charset="0"/>
                <a:cs typeface="Avenir Next" charset="0"/>
              </a:rPr>
              <a:t>VASOS DE </a:t>
            </a:r>
            <a:r>
              <a:rPr lang="en-US" sz="3600" b="1" dirty="0">
                <a:solidFill>
                  <a:srgbClr val="941651"/>
                </a:solidFill>
                <a:latin typeface="Avenir Next" charset="0"/>
                <a:ea typeface="Avenir Next" charset="0"/>
                <a:cs typeface="Avenir Next" charset="0"/>
              </a:rPr>
              <a:t>FRAGRÂNCIA </a:t>
            </a:r>
            <a:br>
              <a:rPr lang="en-US" dirty="0">
                <a:solidFill>
                  <a:srgbClr val="941651"/>
                </a:solidFill>
                <a:latin typeface="Avenir Next" charset="0"/>
                <a:ea typeface="Avenir Next" charset="0"/>
                <a:cs typeface="Avenir Next" charset="0"/>
              </a:rPr>
            </a:br>
            <a:r>
              <a:rPr lang="en-US" sz="1200" dirty="0">
                <a:latin typeface="Avenir Next" charset="0"/>
                <a:ea typeface="Avenir Next" charset="0"/>
                <a:cs typeface="Avenir Next" charset="0"/>
              </a:rPr>
              <a:t>RELEASING OUR PRAISE INTO BLESSINGS</a:t>
            </a:r>
            <a:endParaRPr lang="en-US" dirty="0"/>
          </a:p>
        </p:txBody>
      </p:sp>
      <p:sp>
        <p:nvSpPr>
          <p:cNvPr id="4" name="Slide Number Placeholder 3"/>
          <p:cNvSpPr>
            <a:spLocks noGrp="1"/>
          </p:cNvSpPr>
          <p:nvPr>
            <p:ph type="sldNum" sz="quarter" idx="10"/>
          </p:nvPr>
        </p:nvSpPr>
        <p:spPr/>
        <p:txBody>
          <a:bodyPr/>
          <a:lstStyle/>
          <a:p>
            <a:fld id="{82A9F061-7B05-F34B-B18F-B116673A4E57}" type="slidenum">
              <a:rPr lang="en-US" smtClean="0"/>
              <a:t>1</a:t>
            </a:fld>
            <a:endParaRPr lang="en-US"/>
          </a:p>
        </p:txBody>
      </p:sp>
    </p:spTree>
    <p:extLst>
      <p:ext uri="{BB962C8B-B14F-4D97-AF65-F5344CB8AC3E}">
        <p14:creationId xmlns:p14="http://schemas.microsoft.com/office/powerpoint/2010/main" val="1159294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Uma quarta razão para louvar a Deus é que esta é uma boa prática no presente para depois ter um estilo de vida de adoração no céu. O apóstolo Paulo escreveu, “Por isso, Deus elevou Jesus acima de tudo e lhe deu o Nome que está acima de todo o nome; para que ao nome de Jesus se dobrem todos os joelhos: no Céu, na Terra e debaixo da terra; e para que todos proclamem, para glória de Deus Pai: Jesus Cristo é o Senhor!” (Filipenses 2:9-11).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10</a:t>
            </a:fld>
            <a:endParaRPr lang="en-US"/>
          </a:p>
        </p:txBody>
      </p:sp>
    </p:spTree>
    <p:extLst>
      <p:ext uri="{BB962C8B-B14F-4D97-AF65-F5344CB8AC3E}">
        <p14:creationId xmlns:p14="http://schemas.microsoft.com/office/powerpoint/2010/main" val="474705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Ellen </a:t>
            </a:r>
            <a:r>
              <a:rPr lang="pt-PT" sz="1200" kern="1200" dirty="0" err="1">
                <a:solidFill>
                  <a:schemeClr val="tx1"/>
                </a:solidFill>
                <a:effectLst/>
                <a:latin typeface="+mn-lt"/>
                <a:ea typeface="+mn-ea"/>
                <a:cs typeface="+mn-cs"/>
              </a:rPr>
              <a:t>White</a:t>
            </a:r>
            <a:r>
              <a:rPr lang="pt-PT" sz="1200" kern="1200" dirty="0">
                <a:solidFill>
                  <a:schemeClr val="tx1"/>
                </a:solidFill>
                <a:effectLst/>
                <a:latin typeface="+mn-lt"/>
                <a:ea typeface="+mn-ea"/>
                <a:cs typeface="+mn-cs"/>
              </a:rPr>
              <a:t> escreveu que “Todo o ser celestial se interessa pelas assembleias dos santos, que na Terra se reúnem para adorar a Deus em espírito e verdade e na beleza da santidade. No pátio interior do Céu, eles escutam os testemunhos das testemunhas de Cristo no pátio exterior da Terra, e os louvores e ações de graças que vão da igreja em baixo são colhidos na antífona celeste, e ressoa o louvor e o regozijo pela corte celeste, por Cristo não ter morrido em vão. . .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11</a:t>
            </a:fld>
            <a:endParaRPr lang="en-US"/>
          </a:p>
        </p:txBody>
      </p:sp>
    </p:spTree>
    <p:extLst>
      <p:ext uri="{BB962C8B-B14F-4D97-AF65-F5344CB8AC3E}">
        <p14:creationId xmlns:p14="http://schemas.microsoft.com/office/powerpoint/2010/main" val="466228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Uma razão final para louvar a Deus é porque Ele dá-nos a certeza de bênçãos adicionais quando O louvamos (ver 2 Samuel 22:47-51). Estas bênçãos que Deus nos dá, não só para nós mesmos, mas também para partilharmos com outros ao testemunharmos do grande amor de Deus por eles. Afinal, o tema de hoje lembra-nos que somos “Abençoadas para sermos uma Benção.”</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12</a:t>
            </a:fld>
            <a:endParaRPr lang="en-US"/>
          </a:p>
        </p:txBody>
      </p:sp>
    </p:spTree>
    <p:extLst>
      <p:ext uri="{BB962C8B-B14F-4D97-AF65-F5344CB8AC3E}">
        <p14:creationId xmlns:p14="http://schemas.microsoft.com/office/powerpoint/2010/main" val="981107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200" b="1" kern="1200" noProof="0" dirty="0">
                <a:solidFill>
                  <a:schemeClr val="tx1"/>
                </a:solidFill>
                <a:effectLst/>
                <a:latin typeface="+mn-lt"/>
                <a:ea typeface="+mn-ea"/>
                <a:cs typeface="+mn-cs"/>
              </a:rPr>
              <a:t>Atividade de grupo: </a:t>
            </a:r>
            <a:r>
              <a:rPr lang="pt-PT" sz="1200" kern="1200" noProof="0" dirty="0">
                <a:solidFill>
                  <a:schemeClr val="tx1"/>
                </a:solidFill>
                <a:effectLst/>
                <a:latin typeface="+mn-lt"/>
                <a:ea typeface="+mn-ea"/>
                <a:cs typeface="+mn-cs"/>
              </a:rPr>
              <a:t>Situações bíblicas </a:t>
            </a:r>
            <a:r>
              <a:rPr lang="pt-PT" sz="1200" kern="1200" dirty="0">
                <a:solidFill>
                  <a:schemeClr val="tx1"/>
                </a:solidFill>
                <a:effectLst/>
                <a:latin typeface="+mn-lt"/>
                <a:ea typeface="+mn-ea"/>
                <a:cs typeface="+mn-cs"/>
              </a:rPr>
              <a:t>em que derramar vasos de louvor resultou em bênçãos</a:t>
            </a:r>
            <a:endParaRPr lang="en-US" sz="1200" kern="1200" dirty="0">
              <a:solidFill>
                <a:schemeClr val="tx1"/>
              </a:solidFill>
              <a:effectLst/>
              <a:latin typeface="+mn-lt"/>
              <a:ea typeface="+mn-ea"/>
              <a:cs typeface="+mn-cs"/>
            </a:endParaRPr>
          </a:p>
          <a:p>
            <a:endParaRPr lang="en-US" dirty="0"/>
          </a:p>
          <a:p>
            <a:r>
              <a:rPr lang="pt-PT" sz="1200" kern="1200" dirty="0">
                <a:solidFill>
                  <a:schemeClr val="tx1"/>
                </a:solidFill>
                <a:effectLst/>
                <a:latin typeface="+mn-lt"/>
                <a:ea typeface="+mn-ea"/>
                <a:cs typeface="+mn-cs"/>
              </a:rPr>
              <a:t>Vamos olhar rapidamente para três situações em que o louvor a Deus resultou numa fragrância de bênçãos derramadas não apenas sobre aqueles que prestaram louvor a Deus mas também sobre os que os rodeavam. </a:t>
            </a:r>
          </a:p>
          <a:p>
            <a:r>
              <a:rPr lang="pt-PT" sz="1200" kern="1200" dirty="0">
                <a:solidFill>
                  <a:schemeClr val="tx1"/>
                </a:solidFill>
                <a:effectLst/>
                <a:latin typeface="+mn-lt"/>
                <a:ea typeface="+mn-ea"/>
                <a:cs typeface="+mn-cs"/>
              </a:rPr>
              <a:t>Vou pedir-vos que se dividam em 3 grupos informais. Vou dar a cada grupo uma breve passagem das Escrituras para ler. Leiam-na juntos, resumam-na e depois preparem-se para fazer uma apresentação simples para os restantes de nós sobre como é que o louvor nestas situações resultou em bênçãos.</a:t>
            </a:r>
          </a:p>
          <a:p>
            <a:endParaRPr lang="en-US" dirty="0"/>
          </a:p>
        </p:txBody>
      </p:sp>
      <p:sp>
        <p:nvSpPr>
          <p:cNvPr id="4" name="Slide Number Placeholder 3"/>
          <p:cNvSpPr>
            <a:spLocks noGrp="1"/>
          </p:cNvSpPr>
          <p:nvPr>
            <p:ph type="sldNum" sz="quarter" idx="10"/>
          </p:nvPr>
        </p:nvSpPr>
        <p:spPr/>
        <p:txBody>
          <a:bodyPr/>
          <a:lstStyle/>
          <a:p>
            <a:fld id="{82A9F061-7B05-F34B-B18F-B116673A4E57}" type="slidenum">
              <a:rPr lang="en-US" smtClean="0"/>
              <a:t>13</a:t>
            </a:fld>
            <a:endParaRPr lang="en-US"/>
          </a:p>
        </p:txBody>
      </p:sp>
    </p:spTree>
    <p:extLst>
      <p:ext uri="{BB962C8B-B14F-4D97-AF65-F5344CB8AC3E}">
        <p14:creationId xmlns:p14="http://schemas.microsoft.com/office/powerpoint/2010/main" val="1096478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a:solidFill>
                  <a:schemeClr val="tx1"/>
                </a:solidFill>
                <a:effectLst/>
                <a:latin typeface="+mn-lt"/>
                <a:ea typeface="+mn-ea"/>
                <a:cs typeface="+mn-cs"/>
              </a:rPr>
              <a:t>“No dia seguinte, levantaram-se cedo para se porem a caminho em direção ao deserto de </a:t>
            </a:r>
            <a:r>
              <a:rPr lang="pt-PT" sz="1200" b="1" kern="1200" dirty="0" err="1">
                <a:solidFill>
                  <a:schemeClr val="tx1"/>
                </a:solidFill>
                <a:effectLst/>
                <a:latin typeface="+mn-lt"/>
                <a:ea typeface="+mn-ea"/>
                <a:cs typeface="+mn-cs"/>
              </a:rPr>
              <a:t>Técoa</a:t>
            </a:r>
            <a:r>
              <a:rPr lang="pt-PT" sz="1200" b="1" kern="1200" dirty="0">
                <a:solidFill>
                  <a:schemeClr val="tx1"/>
                </a:solidFill>
                <a:effectLst/>
                <a:latin typeface="+mn-lt"/>
                <a:ea typeface="+mn-ea"/>
                <a:cs typeface="+mn-cs"/>
              </a:rPr>
              <a:t>. No momento da partida, Josafat falou-lhes desta maneira: Depois de ter consultado o povo, Josafat escolheu alguns cantores para irem à frente do exército, vestidos com trajes sagrados, cantando ao SENHOR este hino de louvor:</a:t>
            </a:r>
            <a:endParaRPr lang="en-US" dirty="0"/>
          </a:p>
        </p:txBody>
      </p:sp>
      <p:sp>
        <p:nvSpPr>
          <p:cNvPr id="4" name="Slide Number Placeholder 3"/>
          <p:cNvSpPr>
            <a:spLocks noGrp="1"/>
          </p:cNvSpPr>
          <p:nvPr>
            <p:ph type="sldNum" sz="quarter" idx="10"/>
          </p:nvPr>
        </p:nvSpPr>
        <p:spPr/>
        <p:txBody>
          <a:bodyPr/>
          <a:lstStyle/>
          <a:p>
            <a:fld id="{82A9F061-7B05-F34B-B18F-B116673A4E57}" type="slidenum">
              <a:rPr lang="en-US" smtClean="0"/>
              <a:t>14</a:t>
            </a:fld>
            <a:endParaRPr lang="en-US"/>
          </a:p>
        </p:txBody>
      </p:sp>
    </p:spTree>
    <p:extLst>
      <p:ext uri="{BB962C8B-B14F-4D97-AF65-F5344CB8AC3E}">
        <p14:creationId xmlns:p14="http://schemas.microsoft.com/office/powerpoint/2010/main" val="1013510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«Deem graças ao SENHOR, porque é eterno o seu amor.» No momento em que principiaram o cântico de louvor, o SENHOR fez com que os amonitas, os moabitas e os outros povos da montanha de </a:t>
            </a:r>
            <a:r>
              <a:rPr lang="pt-PT" sz="1200" kern="1200" dirty="0" err="1">
                <a:solidFill>
                  <a:schemeClr val="tx1"/>
                </a:solidFill>
                <a:effectLst/>
                <a:latin typeface="+mn-lt"/>
                <a:ea typeface="+mn-ea"/>
                <a:cs typeface="+mn-cs"/>
              </a:rPr>
              <a:t>Seir</a:t>
            </a:r>
            <a:r>
              <a:rPr lang="pt-PT" sz="1200" kern="1200" dirty="0">
                <a:solidFill>
                  <a:schemeClr val="tx1"/>
                </a:solidFill>
                <a:effectLst/>
                <a:latin typeface="+mn-lt"/>
                <a:ea typeface="+mn-ea"/>
                <a:cs typeface="+mn-cs"/>
              </a:rPr>
              <a:t>, que vinham atacar Judá, armassem ciladas entre si e combatessem uns contra os outros.”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15</a:t>
            </a:fld>
            <a:endParaRPr lang="en-US"/>
          </a:p>
        </p:txBody>
      </p:sp>
    </p:spTree>
    <p:extLst>
      <p:ext uri="{BB962C8B-B14F-4D97-AF65-F5344CB8AC3E}">
        <p14:creationId xmlns:p14="http://schemas.microsoft.com/office/powerpoint/2010/main" val="2283493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O que sucedeu nesta situação e como é que o louvor resultou em bênçãos? [conclusão possível para uso do dinamizador: Deus usa o nosso louvor para derrotar os Seus inimigos—e nossos.]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16</a:t>
            </a:fld>
            <a:endParaRPr lang="en-US"/>
          </a:p>
        </p:txBody>
      </p:sp>
    </p:spTree>
    <p:extLst>
      <p:ext uri="{BB962C8B-B14F-4D97-AF65-F5344CB8AC3E}">
        <p14:creationId xmlns:p14="http://schemas.microsoft.com/office/powerpoint/2010/main" val="16716715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Group 2:</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First Peter 2:9</a:t>
            </a:r>
            <a:r>
              <a:rPr lang="en-US" dirty="0">
                <a:effectLst/>
              </a:rPr>
              <a:t> </a:t>
            </a:r>
          </a:p>
          <a:p>
            <a:endParaRPr lang="en-US"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“Convosco, porém não é assim, porque são geração escolhida, sacerdócio real, nação santa, povo que pertence a Deus para proclamar as admiráveis obras daquele que vos chamou das trevas para a sua luz maravilhosa.” </a:t>
            </a:r>
            <a:endParaRPr lang="en-US" dirty="0"/>
          </a:p>
        </p:txBody>
      </p:sp>
      <p:sp>
        <p:nvSpPr>
          <p:cNvPr id="4" name="Slide Number Placeholder 3"/>
          <p:cNvSpPr>
            <a:spLocks noGrp="1"/>
          </p:cNvSpPr>
          <p:nvPr>
            <p:ph type="sldNum" sz="quarter" idx="10"/>
          </p:nvPr>
        </p:nvSpPr>
        <p:spPr/>
        <p:txBody>
          <a:bodyPr/>
          <a:lstStyle/>
          <a:p>
            <a:fld id="{82A9F061-7B05-F34B-B18F-B116673A4E57}" type="slidenum">
              <a:rPr lang="en-US" smtClean="0"/>
              <a:t>17</a:t>
            </a:fld>
            <a:endParaRPr lang="en-US"/>
          </a:p>
        </p:txBody>
      </p:sp>
    </p:spTree>
    <p:extLst>
      <p:ext uri="{BB962C8B-B14F-4D97-AF65-F5344CB8AC3E}">
        <p14:creationId xmlns:p14="http://schemas.microsoft.com/office/powerpoint/2010/main" val="21037804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O que sucedeu nesta situação e como é que o louvor resultou em bênçãos? [conclusão possível para uso do dinamizador: O nosso louvor encoraja outros a deixar que Deus os chame das trevas para a luz celestial.]</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18</a:t>
            </a:fld>
            <a:endParaRPr lang="en-US"/>
          </a:p>
        </p:txBody>
      </p:sp>
    </p:spTree>
    <p:extLst>
      <p:ext uri="{BB962C8B-B14F-4D97-AF65-F5344CB8AC3E}">
        <p14:creationId xmlns:p14="http://schemas.microsoft.com/office/powerpoint/2010/main" val="13517024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Grupo 3: Atos 16:25, 26</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“Por volta da meia-noite, Paulo e Silas oravam e cantavam hinos a Deus, enquanto os outros presos os escutavam. De repente, o chão tremeu tanto que abalou os alicerces da prisão. Nisto, todas as portas se abriram e as correntes que prendiam os presos soltaram-se.” </a:t>
            </a:r>
          </a:p>
          <a:p>
            <a:r>
              <a:rPr lang="pt-PT" sz="1200" kern="1200" dirty="0">
                <a:solidFill>
                  <a:schemeClr val="tx1"/>
                </a:solidFill>
                <a:effectLst/>
                <a:latin typeface="+mn-lt"/>
                <a:ea typeface="+mn-ea"/>
                <a:cs typeface="+mn-cs"/>
              </a:rPr>
              <a:t>Nesta história, quem quase foi abençoado pelo louvor-fragrância que ascendeu a Deus a partir daquela cela de prisão? [conclusão possível para uso do dinamizador: O carcereiro e a sua família foram salvos. O nosso louvor move o braço de Deus, trazendo bênçãos de salvação a outros.]</a:t>
            </a:r>
          </a:p>
        </p:txBody>
      </p:sp>
      <p:sp>
        <p:nvSpPr>
          <p:cNvPr id="4" name="Slide Number Placeholder 3"/>
          <p:cNvSpPr>
            <a:spLocks noGrp="1"/>
          </p:cNvSpPr>
          <p:nvPr>
            <p:ph type="sldNum" sz="quarter" idx="10"/>
          </p:nvPr>
        </p:nvSpPr>
        <p:spPr/>
        <p:txBody>
          <a:bodyPr/>
          <a:lstStyle/>
          <a:p>
            <a:fld id="{82A9F061-7B05-F34B-B18F-B116673A4E57}" type="slidenum">
              <a:rPr lang="en-US" smtClean="0"/>
              <a:t>19</a:t>
            </a:fld>
            <a:endParaRPr lang="en-US"/>
          </a:p>
        </p:txBody>
      </p:sp>
    </p:spTree>
    <p:extLst>
      <p:ext uri="{BB962C8B-B14F-4D97-AF65-F5344CB8AC3E}">
        <p14:creationId xmlns:p14="http://schemas.microsoft.com/office/powerpoint/2010/main" val="41891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Boa tarde e bem-vindas ao nosso programa da tarde “Vasos de Fragrância”.</a:t>
            </a:r>
          </a:p>
          <a:p>
            <a:endParaRPr lang="pt-PT"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Alguém um dia disse, </a:t>
            </a:r>
            <a:r>
              <a:rPr lang="pt-PT" sz="1200" b="1" kern="1200" dirty="0">
                <a:solidFill>
                  <a:schemeClr val="tx1"/>
                </a:solidFill>
                <a:effectLst/>
                <a:latin typeface="+mn-lt"/>
                <a:ea typeface="+mn-ea"/>
                <a:cs typeface="+mn-cs"/>
              </a:rPr>
              <a:t>“Quando erguemos as nossas mãos em louvor e adoração, derramamos frascos espirituais de perfume sobre Jesus. A fragrância do nosso louvor enche toda a terra e toca o coração de Deus.”  </a:t>
            </a:r>
          </a:p>
          <a:p>
            <a:endParaRPr lang="pt-PT" sz="1200" b="1"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Eu acrescentaria que o nosso louvor a Deus resulta em bênçãos de Deus que podemos partilhar com outros. Então, todos podem partilhar da fragrância do louvor.</a:t>
            </a:r>
          </a:p>
          <a:p>
            <a:endParaRPr lang="en-US" sz="1200" b="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2</a:t>
            </a:fld>
            <a:endParaRPr lang="en-US"/>
          </a:p>
        </p:txBody>
      </p:sp>
    </p:spTree>
    <p:extLst>
      <p:ext uri="{BB962C8B-B14F-4D97-AF65-F5344CB8AC3E}">
        <p14:creationId xmlns:p14="http://schemas.microsoft.com/office/powerpoint/2010/main" val="631860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a:solidFill>
                  <a:schemeClr val="tx1"/>
                </a:solidFill>
                <a:effectLst/>
                <a:latin typeface="+mn-lt"/>
                <a:ea typeface="+mn-ea"/>
                <a:cs typeface="+mn-cs"/>
              </a:rPr>
              <a:t>Pensamentos finais acerca do louvor que se transforma em bênçãos </a:t>
            </a:r>
          </a:p>
          <a:p>
            <a:endParaRPr lang="pt-PT" sz="1200" b="1" kern="1200" dirty="0">
              <a:solidFill>
                <a:schemeClr val="tx1"/>
              </a:solidFill>
              <a:effectLst/>
              <a:latin typeface="+mn-lt"/>
              <a:ea typeface="+mn-ea"/>
              <a:cs typeface="+mn-cs"/>
            </a:endParaRPr>
          </a:p>
          <a:p>
            <a:r>
              <a:rPr lang="pt-PT" sz="1200" b="0" kern="1200" dirty="0">
                <a:solidFill>
                  <a:schemeClr val="tx1"/>
                </a:solidFill>
                <a:effectLst/>
                <a:latin typeface="+mn-lt"/>
                <a:ea typeface="+mn-ea"/>
                <a:cs typeface="+mn-cs"/>
              </a:rPr>
              <a:t>Quando abrimos vasos de fragrância diante de Deus, isto produz algo de especial para cada um de nós.</a:t>
            </a:r>
          </a:p>
          <a:p>
            <a:r>
              <a:rPr lang="pt-PT" sz="1200" b="0" kern="1200" dirty="0">
                <a:solidFill>
                  <a:schemeClr val="tx1"/>
                </a:solidFill>
                <a:effectLst/>
                <a:latin typeface="+mn-lt"/>
                <a:ea typeface="+mn-ea"/>
                <a:cs typeface="+mn-cs"/>
              </a:rPr>
              <a:t>Primeiro, o nosso louvor ajuda-nos a manter o foco em Deus e não em nós. </a:t>
            </a:r>
          </a:p>
          <a:p>
            <a:endParaRPr lang="pt-PT" sz="1200" b="0" kern="1200" dirty="0">
              <a:solidFill>
                <a:schemeClr val="tx1"/>
              </a:solidFill>
              <a:effectLst/>
              <a:latin typeface="+mn-lt"/>
              <a:ea typeface="+mn-ea"/>
              <a:cs typeface="+mn-cs"/>
            </a:endParaRPr>
          </a:p>
          <a:p>
            <a:r>
              <a:rPr lang="pt-PT" sz="1200" b="0" kern="1200" dirty="0">
                <a:solidFill>
                  <a:schemeClr val="tx1"/>
                </a:solidFill>
                <a:effectLst/>
                <a:latin typeface="+mn-lt"/>
                <a:ea typeface="+mn-ea"/>
                <a:cs typeface="+mn-cs"/>
              </a:rPr>
              <a:t>Era uma vez uma mulher idosa que continuava a acariciar um hábito que tinha desde sempre, o de se queixar. Ao faze-lo, tinha extenuado o seu ânimo, a sua fé, as suas amizades e a sua saúde física. Num ato de desespero, os netos já adultos da mulher insistiram absolutamente que ela fosse ver mais um médico para obter uma segunda opinião sobre uma possível cura. Depois do médico ouvir a mulher queixar-se durante alguns minutos, ele perguntou, “Há alguma coisa que goste mesmo de fazer?”</a:t>
            </a:r>
          </a:p>
          <a:p>
            <a:r>
              <a:rPr lang="pt-PT" sz="1200" b="0" kern="1200" dirty="0">
                <a:solidFill>
                  <a:schemeClr val="tx1"/>
                </a:solidFill>
                <a:effectLst/>
                <a:latin typeface="+mn-lt"/>
                <a:ea typeface="+mn-ea"/>
                <a:cs typeface="+mn-cs"/>
              </a:rPr>
              <a:t>“Sim,” disse a mulher, “Gosto de plantar pequenas plantas que dão flor. Tenho dúzias delas.”</a:t>
            </a:r>
          </a:p>
          <a:p>
            <a:r>
              <a:rPr lang="pt-PT" sz="1200" b="0" kern="1200" dirty="0">
                <a:solidFill>
                  <a:schemeClr val="tx1"/>
                </a:solidFill>
                <a:effectLst/>
                <a:latin typeface="+mn-lt"/>
                <a:ea typeface="+mn-ea"/>
                <a:cs typeface="+mn-cs"/>
              </a:rPr>
              <a:t>“Então vou passar-lhe uma receita,” disse o médico. “E garanto que se seguir esta receita, em breve vai sentir-se muito melhor.”</a:t>
            </a:r>
          </a:p>
          <a:p>
            <a:r>
              <a:rPr lang="pt-PT" sz="1200" b="0" kern="1200" dirty="0">
                <a:solidFill>
                  <a:schemeClr val="tx1"/>
                </a:solidFill>
                <a:effectLst/>
                <a:latin typeface="+mn-lt"/>
                <a:ea typeface="+mn-ea"/>
                <a:cs typeface="+mn-cs"/>
              </a:rPr>
              <a:t>“Duvido,” disse a senhora. “Mas que receita é essa?”</a:t>
            </a:r>
          </a:p>
          <a:p>
            <a:r>
              <a:rPr lang="pt-PT" sz="1200" b="0" kern="1200" dirty="0">
                <a:solidFill>
                  <a:schemeClr val="tx1"/>
                </a:solidFill>
                <a:effectLst/>
                <a:latin typeface="+mn-lt"/>
                <a:ea typeface="+mn-ea"/>
                <a:cs typeface="+mn-cs"/>
              </a:rPr>
              <a:t>O médico instruiu, “Da próxima vez que quiser queixar-se—em vez de se sentir grata pelas suas bênçãos—encontre alguém que esteja pior que você. Leve-lhe uma das suas plantas floridas e lembre-lhe que agora tem pelo menos uma coisa pela qual louvar a Deus.”</a:t>
            </a:r>
          </a:p>
          <a:p>
            <a:r>
              <a:rPr lang="pt-PT" sz="1200" b="0" kern="1200" dirty="0">
                <a:solidFill>
                  <a:schemeClr val="tx1"/>
                </a:solidFill>
                <a:effectLst/>
                <a:latin typeface="+mn-lt"/>
                <a:ea typeface="+mn-ea"/>
                <a:cs typeface="+mn-cs"/>
              </a:rPr>
              <a:t>A mulher idosa estava desconfiada. Contudo, pouco depois percebeu que o marido de uma vizinha tinha acabado de falecer. Ela levou uma das plantas à viúva e disse, “Agora tem pelo menos uma coisa pela qual louvar a Deus.”</a:t>
            </a:r>
          </a:p>
          <a:p>
            <a:r>
              <a:rPr lang="pt-PT" sz="1200" b="0" kern="1200" dirty="0">
                <a:solidFill>
                  <a:schemeClr val="tx1"/>
                </a:solidFill>
                <a:effectLst/>
                <a:latin typeface="+mn-lt"/>
                <a:ea typeface="+mn-ea"/>
                <a:cs typeface="+mn-cs"/>
              </a:rPr>
              <a:t>A viúva ficou tão grata que derramou lágrimas de apreço. Naquele momento, quando a mulher idosa se tornou uma benção para outra pessoa, algo aconteceu no interior do seu coração. Por isso, quando soube que o filho de uma vizinha tinha sido hospitalizado, pegou noutra planta e levou-a àquela família. Eles agradeceram-lhe por lhes ter trazido um raio de esperança. E assim foi—durante anos.</a:t>
            </a:r>
          </a:p>
          <a:p>
            <a:r>
              <a:rPr lang="pt-PT" sz="1200" b="0" kern="1200" dirty="0">
                <a:solidFill>
                  <a:schemeClr val="tx1"/>
                </a:solidFill>
                <a:effectLst/>
                <a:latin typeface="+mn-lt"/>
                <a:ea typeface="+mn-ea"/>
                <a:cs typeface="+mn-cs"/>
              </a:rPr>
              <a:t>Alguns anos depois, ela própria morreu. Mas um dos jornais locais resumiu tudo: “Faleceu a Senhora das Flores. Centenas sentirão a sua falta!”</a:t>
            </a:r>
          </a:p>
        </p:txBody>
      </p:sp>
      <p:sp>
        <p:nvSpPr>
          <p:cNvPr id="4" name="Slide Number Placeholder 3"/>
          <p:cNvSpPr>
            <a:spLocks noGrp="1"/>
          </p:cNvSpPr>
          <p:nvPr>
            <p:ph type="sldNum" sz="quarter" idx="10"/>
          </p:nvPr>
        </p:nvSpPr>
        <p:spPr/>
        <p:txBody>
          <a:bodyPr/>
          <a:lstStyle/>
          <a:p>
            <a:fld id="{82A9F061-7B05-F34B-B18F-B116673A4E57}" type="slidenum">
              <a:rPr lang="en-US" smtClean="0"/>
              <a:t>20</a:t>
            </a:fld>
            <a:endParaRPr lang="en-US"/>
          </a:p>
        </p:txBody>
      </p:sp>
    </p:spTree>
    <p:extLst>
      <p:ext uri="{BB962C8B-B14F-4D97-AF65-F5344CB8AC3E}">
        <p14:creationId xmlns:p14="http://schemas.microsoft.com/office/powerpoint/2010/main" val="5091936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Uma das coisas bonitas do louvor a Deus é que este retira o foco que colocamos em nós e realinha-o na direção Dele. O louvor não muda Deus. Ao invés, ele muda os nossos corações. </a:t>
            </a:r>
            <a:endParaRPr lang="en-US" dirty="0"/>
          </a:p>
        </p:txBody>
      </p:sp>
      <p:sp>
        <p:nvSpPr>
          <p:cNvPr id="4" name="Slide Number Placeholder 3"/>
          <p:cNvSpPr>
            <a:spLocks noGrp="1"/>
          </p:cNvSpPr>
          <p:nvPr>
            <p:ph type="sldNum" sz="quarter" idx="10"/>
          </p:nvPr>
        </p:nvSpPr>
        <p:spPr/>
        <p:txBody>
          <a:bodyPr/>
          <a:lstStyle/>
          <a:p>
            <a:fld id="{82A9F061-7B05-F34B-B18F-B116673A4E57}" type="slidenum">
              <a:rPr lang="en-US" smtClean="0"/>
              <a:t>21</a:t>
            </a:fld>
            <a:endParaRPr lang="en-US"/>
          </a:p>
        </p:txBody>
      </p:sp>
    </p:spTree>
    <p:extLst>
      <p:ext uri="{BB962C8B-B14F-4D97-AF65-F5344CB8AC3E}">
        <p14:creationId xmlns:p14="http://schemas.microsoft.com/office/powerpoint/2010/main" val="898265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Talvez tenha sido por isto que David escreveu, “Bendiz ó minha alma o SENHOR, sem esquecer nenhum dos seus benefícios. É ele quem perdoa todas as minhas culpas e cura todas as minhas enfermidades; é ele quem me resgata do túmulo e me enche de amor e ternura; é ele quem cumula de bens a minha vida e me dá a agilidade duma águia.” (Salmos 103:2-5).</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22</a:t>
            </a:fld>
            <a:endParaRPr lang="en-US"/>
          </a:p>
        </p:txBody>
      </p:sp>
    </p:spTree>
    <p:extLst>
      <p:ext uri="{BB962C8B-B14F-4D97-AF65-F5344CB8AC3E}">
        <p14:creationId xmlns:p14="http://schemas.microsoft.com/office/powerpoint/2010/main" val="1000898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Segundo, o louvor abre a porta das bênçãos ao irmos à presença de Deus para oferecermos os nossos vasos de fragrância. “Bendito seja Deus, Pai de nosso Senhor Jesus, que nos encheu de bênçãos espirituais em Cristo, nos céus.” (Efésios 1:3).</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23</a:t>
            </a:fld>
            <a:endParaRPr lang="en-US"/>
          </a:p>
        </p:txBody>
      </p:sp>
    </p:spTree>
    <p:extLst>
      <p:ext uri="{BB962C8B-B14F-4D97-AF65-F5344CB8AC3E}">
        <p14:creationId xmlns:p14="http://schemas.microsoft.com/office/powerpoint/2010/main" val="1040630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E por fim—porque somos abençoadas para sermos uma benção—o nosso louvor trará outros a Cristo. </a:t>
            </a:r>
          </a:p>
          <a:p>
            <a:endParaRPr lang="pt-PT"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[Nota ao apresentador: Se o tempo permitir, autorize os presentes a partilharem os seus louvores/agradecimentos com a congregação.]</a:t>
            </a:r>
          </a:p>
          <a:p>
            <a:endParaRPr lang="pt-PT"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24</a:t>
            </a:fld>
            <a:endParaRPr lang="en-US"/>
          </a:p>
        </p:txBody>
      </p:sp>
    </p:spTree>
    <p:extLst>
      <p:ext uri="{BB962C8B-B14F-4D97-AF65-F5344CB8AC3E}">
        <p14:creationId xmlns:p14="http://schemas.microsoft.com/office/powerpoint/2010/main" val="19471196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Terminemos com esta bonita promessa: "Convosco porém não é assim, porque são geração escolhida, sacerdócio real, nação santa, povo que pertence a Deus para proclamar as admiráveis obras daquele que vos chamou das trevas para a sua luz maravilhosa.” (1 Pedro 2:9).</a:t>
            </a:r>
          </a:p>
          <a:p>
            <a:r>
              <a:rPr lang="pt-PT" sz="1200" kern="1200" dirty="0">
                <a:solidFill>
                  <a:schemeClr val="tx1"/>
                </a:solidFill>
                <a:effectLst/>
                <a:latin typeface="+mn-lt"/>
                <a:ea typeface="+mn-ea"/>
                <a:cs typeface="+mn-cs"/>
              </a:rPr>
              <a:t>	</a:t>
            </a:r>
          </a:p>
          <a:p>
            <a:r>
              <a:rPr lang="pt-PT" sz="1200" kern="1200" dirty="0">
                <a:solidFill>
                  <a:schemeClr val="tx1"/>
                </a:solidFill>
                <a:effectLst/>
                <a:latin typeface="+mn-lt"/>
                <a:ea typeface="+mn-ea"/>
                <a:cs typeface="+mn-cs"/>
              </a:rPr>
              <a:t>Oremos.</a:t>
            </a:r>
          </a:p>
          <a:p>
            <a:r>
              <a:rPr lang="pt-PT"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25</a:t>
            </a:fld>
            <a:endParaRPr lang="en-US"/>
          </a:p>
        </p:txBody>
      </p:sp>
    </p:spTree>
    <p:extLst>
      <p:ext uri="{BB962C8B-B14F-4D97-AF65-F5344CB8AC3E}">
        <p14:creationId xmlns:p14="http://schemas.microsoft.com/office/powerpoint/2010/main" val="766387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Nesta sessão faremos três coisas. Primeiro, vamos explorar razões para louvar a Deus. Segundo, vamos ver como o resultado do nosso louvor a Deus pode tornar-se numa benção para as nossas vidas e que podemos passar a outros. Afinal, lembrem-se que somos “Abençoados para sermos uma benção.” Durante este tempo precioso que passaremos juntos, vamos ter a oportunidade de aprender, interagir, discutir e sermos abençoados!</a:t>
            </a:r>
          </a:p>
          <a:p>
            <a:r>
              <a:rPr lang="pt-PT" sz="1200" kern="1200" dirty="0">
                <a:solidFill>
                  <a:schemeClr val="tx1"/>
                </a:solidFill>
                <a:effectLst/>
                <a:latin typeface="+mn-lt"/>
                <a:ea typeface="+mn-ea"/>
                <a:cs typeface="+mn-cs"/>
              </a:rPr>
              <a:t>Primeiro vamos convidar o Espírito Santo, para estar connosco antes de abrirmos a Palavra de Deus.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3</a:t>
            </a:fld>
            <a:endParaRPr lang="en-US"/>
          </a:p>
        </p:txBody>
      </p:sp>
    </p:spTree>
    <p:extLst>
      <p:ext uri="{BB962C8B-B14F-4D97-AF65-F5344CB8AC3E}">
        <p14:creationId xmlns:p14="http://schemas.microsoft.com/office/powerpoint/2010/main" val="378721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i="1" kern="1200" dirty="0">
                <a:solidFill>
                  <a:schemeClr val="tx1"/>
                </a:solidFill>
                <a:effectLst/>
                <a:latin typeface="+mn-lt"/>
                <a:ea typeface="+mn-ea"/>
                <a:cs typeface="+mn-cs"/>
              </a:rPr>
              <a:t>Oração</a:t>
            </a:r>
          </a:p>
          <a:p>
            <a:endParaRPr lang="pt-PT" sz="1200" i="1" kern="1200" dirty="0">
              <a:solidFill>
                <a:schemeClr val="tx1"/>
              </a:solidFill>
              <a:effectLst/>
              <a:latin typeface="+mn-lt"/>
              <a:ea typeface="+mn-ea"/>
              <a:cs typeface="+mn-cs"/>
            </a:endParaRPr>
          </a:p>
          <a:p>
            <a:r>
              <a:rPr lang="pt-PT" sz="1200" i="1" kern="1200" dirty="0">
                <a:solidFill>
                  <a:schemeClr val="tx1"/>
                </a:solidFill>
                <a:effectLst/>
                <a:latin typeface="+mn-lt"/>
                <a:ea typeface="+mn-ea"/>
                <a:cs typeface="+mn-cs"/>
              </a:rPr>
              <a:t>Vamos iniciar o nosso tempo juntos lendo Apocalipse 5:11-14. Esta é uma bonita imagem de como é o louvor a Deus no céu. Depois de lermos, vamos falar um pouco sobre o texto.</a:t>
            </a:r>
          </a:p>
          <a:p>
            <a:endParaRPr lang="pt-PT" sz="1200" i="1" kern="1200" dirty="0">
              <a:solidFill>
                <a:schemeClr val="tx1"/>
              </a:solidFill>
              <a:effectLst/>
              <a:latin typeface="+mn-lt"/>
              <a:ea typeface="+mn-ea"/>
              <a:cs typeface="+mn-cs"/>
            </a:endParaRPr>
          </a:p>
          <a:p>
            <a:r>
              <a:rPr lang="pt-PT" sz="1200" i="1" kern="1200" dirty="0">
                <a:solidFill>
                  <a:schemeClr val="tx1"/>
                </a:solidFill>
                <a:effectLst/>
                <a:latin typeface="+mn-lt"/>
                <a:ea typeface="+mn-ea"/>
                <a:cs typeface="+mn-cs"/>
              </a:rPr>
              <a:t>[Nota para o apresentador: pode convidar um certo número de pessoas para participar na leitura desta passagem das escrituras.)</a:t>
            </a:r>
          </a:p>
          <a:p>
            <a:endParaRPr lang="pt-PT" sz="1200" i="1" kern="1200" dirty="0">
              <a:solidFill>
                <a:schemeClr val="tx1"/>
              </a:solidFill>
              <a:effectLst/>
              <a:latin typeface="+mn-lt"/>
              <a:ea typeface="+mn-ea"/>
              <a:cs typeface="+mn-cs"/>
            </a:endParaRPr>
          </a:p>
          <a:p>
            <a:r>
              <a:rPr lang="pt-PT" sz="1200" i="1" kern="1200" dirty="0">
                <a:solidFill>
                  <a:schemeClr val="tx1"/>
                </a:solidFill>
                <a:effectLst/>
                <a:latin typeface="+mn-lt"/>
                <a:ea typeface="+mn-ea"/>
                <a:cs typeface="+mn-cs"/>
              </a:rPr>
              <a:t>11Na visão ouvi a voz de um grande número de anjos. Eram aos milhares e milhares sem conta. Estavam à volta do trono, dos quatro seres vivos e dos anciãos 12e cantavam com voz forte: «O Cordeiro que foi sacrificado é digno de receber o poder, a riqueza, a sabedoria e a força, a honra, a glória e o louvor.» 13E ouvi todas as criaturas que estão no Céu, na Terra, debaixo da terra e no mar, responder com todos os seres que ali existem: «Àquele que está sentado no trono e ao Cordeiro, o louvor e a honra, a glória e o poder por todos os séculos do séculos.» 14Os quatro seres vivos respondiam: « Ámen!» E os anciãos caíram por terra em adoração.</a:t>
            </a:r>
          </a:p>
        </p:txBody>
      </p:sp>
      <p:sp>
        <p:nvSpPr>
          <p:cNvPr id="4" name="Slide Number Placeholder 3"/>
          <p:cNvSpPr>
            <a:spLocks noGrp="1"/>
          </p:cNvSpPr>
          <p:nvPr>
            <p:ph type="sldNum" sz="quarter" idx="10"/>
          </p:nvPr>
        </p:nvSpPr>
        <p:spPr/>
        <p:txBody>
          <a:bodyPr/>
          <a:lstStyle/>
          <a:p>
            <a:fld id="{82A9F061-7B05-F34B-B18F-B116673A4E57}" type="slidenum">
              <a:rPr lang="en-US" smtClean="0"/>
              <a:t>4</a:t>
            </a:fld>
            <a:endParaRPr lang="en-US"/>
          </a:p>
        </p:txBody>
      </p:sp>
    </p:spTree>
    <p:extLst>
      <p:ext uri="{BB962C8B-B14F-4D97-AF65-F5344CB8AC3E}">
        <p14:creationId xmlns:p14="http://schemas.microsoft.com/office/powerpoint/2010/main" val="38384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Nesta passagem Bíblica, quem está a disponibilizar o vaso de louvor-fragrância a Deus? [um grande número de anjos]</a:t>
            </a:r>
          </a:p>
          <a:p>
            <a:r>
              <a:rPr lang="pt-PT" sz="1200" kern="1200" dirty="0">
                <a:solidFill>
                  <a:schemeClr val="tx1"/>
                </a:solidFill>
                <a:effectLst/>
                <a:latin typeface="+mn-lt"/>
                <a:ea typeface="+mn-ea"/>
                <a:cs typeface="+mn-cs"/>
              </a:rPr>
              <a:t>Porque estão a louvá-Lo? [porque Ele é merecedor do seu louvor]</a:t>
            </a:r>
          </a:p>
          <a:p>
            <a:r>
              <a:rPr lang="pt-PT" sz="1200" kern="1200" dirty="0">
                <a:solidFill>
                  <a:schemeClr val="tx1"/>
                </a:solidFill>
                <a:effectLst/>
                <a:latin typeface="+mn-lt"/>
                <a:ea typeface="+mn-ea"/>
                <a:cs typeface="+mn-cs"/>
              </a:rPr>
              <a:t>Deus também é merecedor de louvor por parte da Sua família humana. Por isso, se nos focarmos em quem é Deus, quais os aspetos do Seu caráter pelos quais podemos louvá-Lo?</a:t>
            </a:r>
          </a:p>
          <a:p>
            <a:endParaRPr lang="pt-PT"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[Discussão: Dê tempo para respostas que podem incluir que Deus é o nosso Criador, o Princípio e o Fim, o Rei dos Reis e o Senhor dos Senhores. Ele é o Provedor, Médico, Redentor, o Dador da Lei, Juiz, Sumo Sacerdote e Intercessor, nosso Protetor, a nossa Força, a Rocha da nossa salvação, e muito mais.]</a:t>
            </a:r>
          </a:p>
        </p:txBody>
      </p:sp>
      <p:sp>
        <p:nvSpPr>
          <p:cNvPr id="4" name="Slide Number Placeholder 3"/>
          <p:cNvSpPr>
            <a:spLocks noGrp="1"/>
          </p:cNvSpPr>
          <p:nvPr>
            <p:ph type="sldNum" sz="quarter" idx="10"/>
          </p:nvPr>
        </p:nvSpPr>
        <p:spPr/>
        <p:txBody>
          <a:bodyPr/>
          <a:lstStyle/>
          <a:p>
            <a:fld id="{82A9F061-7B05-F34B-B18F-B116673A4E57}" type="slidenum">
              <a:rPr lang="en-US" smtClean="0"/>
              <a:t>5</a:t>
            </a:fld>
            <a:endParaRPr lang="en-US"/>
          </a:p>
        </p:txBody>
      </p:sp>
    </p:spTree>
    <p:extLst>
      <p:ext uri="{BB962C8B-B14F-4D97-AF65-F5344CB8AC3E}">
        <p14:creationId xmlns:p14="http://schemas.microsoft.com/office/powerpoint/2010/main" val="887970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a:solidFill>
                  <a:schemeClr val="tx1"/>
                </a:solidFill>
                <a:effectLst/>
                <a:latin typeface="+mn-lt"/>
                <a:ea typeface="+mn-ea"/>
                <a:cs typeface="+mn-cs"/>
              </a:rPr>
              <a:t>Razões para derramarmos os nossos frascos de fragrância sobre Deus </a:t>
            </a:r>
          </a:p>
          <a:p>
            <a:endParaRPr lang="en-US"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Agora vamos olhar para algumas razões importantes porque Deus merece o nosso louvor e porque é que Lhe devemos uma oferta de fragrante louvor.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2A9F061-7B05-F34B-B18F-B116673A4E57}" type="slidenum">
              <a:rPr lang="en-US" smtClean="0"/>
              <a:t>6</a:t>
            </a:fld>
            <a:endParaRPr lang="en-US"/>
          </a:p>
        </p:txBody>
      </p:sp>
    </p:spTree>
    <p:extLst>
      <p:ext uri="{BB962C8B-B14F-4D97-AF65-F5344CB8AC3E}">
        <p14:creationId xmlns:p14="http://schemas.microsoft.com/office/powerpoint/2010/main" val="709405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Primeiro, como já estabelecemos na passagem Bíblica, só Ele é merecedor do nosso louvor. Contudo, tristemente, por vezes, o nosso louvor a Deus ascende e cai com as bênçãos que vemos—ou não—nas nossas vidas. Quando vemos as respostas à oração que esperámos, louvamos a Deus. Mas se não recebemos as respostas que desejamos, ou as recebemos quando não queremos, esquecemos ou negligenciamos o louvor a Deus. </a:t>
            </a:r>
          </a:p>
          <a:p>
            <a:r>
              <a:rPr lang="pt-PT" sz="1200" kern="1200" dirty="0">
                <a:solidFill>
                  <a:schemeClr val="tx1"/>
                </a:solidFill>
                <a:effectLst/>
                <a:latin typeface="+mn-lt"/>
                <a:ea typeface="+mn-ea"/>
                <a:cs typeface="+mn-cs"/>
              </a:rPr>
              <a:t>A minha oração é que sejamos conscientes de que Deus é digno do nosso louvor—sempre! Como podemos fazê-lo?</a:t>
            </a:r>
          </a:p>
          <a:p>
            <a:endParaRPr lang="pt-PT"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[Nota para o apresentador: dê alguns minutos para sugestões e pensamentos por parte da congregação]</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82A9F061-7B05-F34B-B18F-B116673A4E57}" type="slidenum">
              <a:rPr lang="en-US" smtClean="0"/>
              <a:t>7</a:t>
            </a:fld>
            <a:endParaRPr lang="en-US"/>
          </a:p>
        </p:txBody>
      </p:sp>
    </p:spTree>
    <p:extLst>
      <p:ext uri="{BB962C8B-B14F-4D97-AF65-F5344CB8AC3E}">
        <p14:creationId xmlns:p14="http://schemas.microsoft.com/office/powerpoint/2010/main" val="876172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Uma segunda razão para louvar a Deus é simplesmente porque Ele nos convida a fazê-lo. O salmista escreveu, “Que todos os seres vivos louvem o SENHOR! Aleluia!” (Salmos 150:6). </a:t>
            </a:r>
          </a:p>
          <a:p>
            <a:pPr marL="0" marR="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Mesmo enquanto seres humanos, compreendemos o quão gratificante é receber uma palavra sincera de gratidão de alguém que ajudámos. O nosso fragrante louvor também anima o coração de Jesus.</a:t>
            </a:r>
            <a:endParaRPr lang="en-US" dirty="0"/>
          </a:p>
        </p:txBody>
      </p:sp>
      <p:sp>
        <p:nvSpPr>
          <p:cNvPr id="4" name="Slide Number Placeholder 3"/>
          <p:cNvSpPr>
            <a:spLocks noGrp="1"/>
          </p:cNvSpPr>
          <p:nvPr>
            <p:ph type="sldNum" sz="quarter" idx="10"/>
          </p:nvPr>
        </p:nvSpPr>
        <p:spPr/>
        <p:txBody>
          <a:bodyPr/>
          <a:lstStyle/>
          <a:p>
            <a:fld id="{82A9F061-7B05-F34B-B18F-B116673A4E57}" type="slidenum">
              <a:rPr lang="en-US" smtClean="0"/>
              <a:t>8</a:t>
            </a:fld>
            <a:endParaRPr lang="en-US"/>
          </a:p>
        </p:txBody>
      </p:sp>
    </p:spTree>
    <p:extLst>
      <p:ext uri="{BB962C8B-B14F-4D97-AF65-F5344CB8AC3E}">
        <p14:creationId xmlns:p14="http://schemas.microsoft.com/office/powerpoint/2010/main" val="1823700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Uma terceira razão para louvar a Deus é porque fazê-lo possibilita um relacionamento mais próximo com Ele. O salmista escreveu acerca de Deus, “Tu, porém és santo; habitas entre os louvores de Israel.” (Salmos 22:4). </a:t>
            </a:r>
          </a:p>
          <a:p>
            <a:pPr marL="0" marR="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O louvor convida a presença de Deus a estar mais profundamente nas nossas vidas ao nos aproximarmos Dele. “Vão ao encontro de Deus e ele virá ao vosso encontro.” Diz o apóstolo Tiago (Tiago 4:8). </a:t>
            </a:r>
          </a:p>
          <a:p>
            <a:pPr marL="0" marR="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O Pai Celestial também gosta de ter uma interação pessoal connosco. Quando, em obediência, O louvamos, isto ajuda a restaurar o nosso relacionamento de forma correta com Ele e que o pecado original quebrou.</a:t>
            </a:r>
            <a:endParaRPr lang="en-US" dirty="0"/>
          </a:p>
        </p:txBody>
      </p:sp>
      <p:sp>
        <p:nvSpPr>
          <p:cNvPr id="4" name="Slide Number Placeholder 3"/>
          <p:cNvSpPr>
            <a:spLocks noGrp="1"/>
          </p:cNvSpPr>
          <p:nvPr>
            <p:ph type="sldNum" sz="quarter" idx="10"/>
          </p:nvPr>
        </p:nvSpPr>
        <p:spPr/>
        <p:txBody>
          <a:bodyPr/>
          <a:lstStyle/>
          <a:p>
            <a:fld id="{82A9F061-7B05-F34B-B18F-B116673A4E57}" type="slidenum">
              <a:rPr lang="en-US" smtClean="0"/>
              <a:t>9</a:t>
            </a:fld>
            <a:endParaRPr lang="en-US"/>
          </a:p>
        </p:txBody>
      </p:sp>
    </p:spTree>
    <p:extLst>
      <p:ext uri="{BB962C8B-B14F-4D97-AF65-F5344CB8AC3E}">
        <p14:creationId xmlns:p14="http://schemas.microsoft.com/office/powerpoint/2010/main" val="2045676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288074A-F5BB-1749-9BC0-54686A1FD33B}" type="datetimeFigureOut">
              <a:rPr lang="en-US" smtClean="0"/>
              <a:t>3/28/2018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187149-6796-E04F-8161-A7949E4E1742}" type="slidenum">
              <a:rPr lang="en-US" smtClean="0"/>
              <a:t>‹nº›</a:t>
            </a:fld>
            <a:endParaRPr lang="en-US"/>
          </a:p>
        </p:txBody>
      </p:sp>
    </p:spTree>
    <p:extLst>
      <p:ext uri="{BB962C8B-B14F-4D97-AF65-F5344CB8AC3E}">
        <p14:creationId xmlns:p14="http://schemas.microsoft.com/office/powerpoint/2010/main" val="562352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288074A-F5BB-1749-9BC0-54686A1FD33B}" type="datetimeFigureOut">
              <a:rPr lang="en-US" smtClean="0"/>
              <a:t>3/28/2018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187149-6796-E04F-8161-A7949E4E1742}" type="slidenum">
              <a:rPr lang="en-US" smtClean="0"/>
              <a:t>‹nº›</a:t>
            </a:fld>
            <a:endParaRPr lang="en-US"/>
          </a:p>
        </p:txBody>
      </p:sp>
    </p:spTree>
    <p:extLst>
      <p:ext uri="{BB962C8B-B14F-4D97-AF65-F5344CB8AC3E}">
        <p14:creationId xmlns:p14="http://schemas.microsoft.com/office/powerpoint/2010/main" val="1736985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288074A-F5BB-1749-9BC0-54686A1FD33B}" type="datetimeFigureOut">
              <a:rPr lang="en-US" smtClean="0"/>
              <a:t>3/28/2018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187149-6796-E04F-8161-A7949E4E1742}" type="slidenum">
              <a:rPr lang="en-US" smtClean="0"/>
              <a:t>‹nº›</a:t>
            </a:fld>
            <a:endParaRPr lang="en-US"/>
          </a:p>
        </p:txBody>
      </p:sp>
    </p:spTree>
    <p:extLst>
      <p:ext uri="{BB962C8B-B14F-4D97-AF65-F5344CB8AC3E}">
        <p14:creationId xmlns:p14="http://schemas.microsoft.com/office/powerpoint/2010/main" val="624718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288074A-F5BB-1749-9BC0-54686A1FD33B}" type="datetimeFigureOut">
              <a:rPr lang="en-US" smtClean="0"/>
              <a:t>3/28/2018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187149-6796-E04F-8161-A7949E4E1742}" type="slidenum">
              <a:rPr lang="en-US" smtClean="0"/>
              <a:t>‹nº›</a:t>
            </a:fld>
            <a:endParaRPr lang="en-US"/>
          </a:p>
        </p:txBody>
      </p:sp>
    </p:spTree>
    <p:extLst>
      <p:ext uri="{BB962C8B-B14F-4D97-AF65-F5344CB8AC3E}">
        <p14:creationId xmlns:p14="http://schemas.microsoft.com/office/powerpoint/2010/main" val="386147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88074A-F5BB-1749-9BC0-54686A1FD33B}" type="datetimeFigureOut">
              <a:rPr lang="en-US" smtClean="0"/>
              <a:t>3/28/2018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187149-6796-E04F-8161-A7949E4E1742}" type="slidenum">
              <a:rPr lang="en-US" smtClean="0"/>
              <a:t>‹nº›</a:t>
            </a:fld>
            <a:endParaRPr lang="en-US"/>
          </a:p>
        </p:txBody>
      </p:sp>
    </p:spTree>
    <p:extLst>
      <p:ext uri="{BB962C8B-B14F-4D97-AF65-F5344CB8AC3E}">
        <p14:creationId xmlns:p14="http://schemas.microsoft.com/office/powerpoint/2010/main" val="2802410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288074A-F5BB-1749-9BC0-54686A1FD33B}" type="datetimeFigureOut">
              <a:rPr lang="en-US" smtClean="0"/>
              <a:t>3/28/2018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187149-6796-E04F-8161-A7949E4E1742}" type="slidenum">
              <a:rPr lang="en-US" smtClean="0"/>
              <a:t>‹nº›</a:t>
            </a:fld>
            <a:endParaRPr lang="en-US"/>
          </a:p>
        </p:txBody>
      </p:sp>
    </p:spTree>
    <p:extLst>
      <p:ext uri="{BB962C8B-B14F-4D97-AF65-F5344CB8AC3E}">
        <p14:creationId xmlns:p14="http://schemas.microsoft.com/office/powerpoint/2010/main" val="580462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288074A-F5BB-1749-9BC0-54686A1FD33B}" type="datetimeFigureOut">
              <a:rPr lang="en-US" smtClean="0"/>
              <a:t>3/28/2018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187149-6796-E04F-8161-A7949E4E1742}" type="slidenum">
              <a:rPr lang="en-US" smtClean="0"/>
              <a:t>‹nº›</a:t>
            </a:fld>
            <a:endParaRPr lang="en-US"/>
          </a:p>
        </p:txBody>
      </p:sp>
    </p:spTree>
    <p:extLst>
      <p:ext uri="{BB962C8B-B14F-4D97-AF65-F5344CB8AC3E}">
        <p14:creationId xmlns:p14="http://schemas.microsoft.com/office/powerpoint/2010/main" val="1964210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288074A-F5BB-1749-9BC0-54686A1FD33B}" type="datetimeFigureOut">
              <a:rPr lang="en-US" smtClean="0"/>
              <a:t>3/28/2018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187149-6796-E04F-8161-A7949E4E1742}" type="slidenum">
              <a:rPr lang="en-US" smtClean="0"/>
              <a:t>‹nº›</a:t>
            </a:fld>
            <a:endParaRPr lang="en-US"/>
          </a:p>
        </p:txBody>
      </p:sp>
    </p:spTree>
    <p:extLst>
      <p:ext uri="{BB962C8B-B14F-4D97-AF65-F5344CB8AC3E}">
        <p14:creationId xmlns:p14="http://schemas.microsoft.com/office/powerpoint/2010/main" val="1364445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88074A-F5BB-1749-9BC0-54686A1FD33B}" type="datetimeFigureOut">
              <a:rPr lang="en-US" smtClean="0"/>
              <a:t>3/28/2018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187149-6796-E04F-8161-A7949E4E1742}" type="slidenum">
              <a:rPr lang="en-US" smtClean="0"/>
              <a:t>‹nº›</a:t>
            </a:fld>
            <a:endParaRPr lang="en-US"/>
          </a:p>
        </p:txBody>
      </p:sp>
    </p:spTree>
    <p:extLst>
      <p:ext uri="{BB962C8B-B14F-4D97-AF65-F5344CB8AC3E}">
        <p14:creationId xmlns:p14="http://schemas.microsoft.com/office/powerpoint/2010/main" val="1397522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288074A-F5BB-1749-9BC0-54686A1FD33B}" type="datetimeFigureOut">
              <a:rPr lang="en-US" smtClean="0"/>
              <a:t>3/28/2018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187149-6796-E04F-8161-A7949E4E1742}" type="slidenum">
              <a:rPr lang="en-US" smtClean="0"/>
              <a:t>‹nº›</a:t>
            </a:fld>
            <a:endParaRPr lang="en-US"/>
          </a:p>
        </p:txBody>
      </p:sp>
    </p:spTree>
    <p:extLst>
      <p:ext uri="{BB962C8B-B14F-4D97-AF65-F5344CB8AC3E}">
        <p14:creationId xmlns:p14="http://schemas.microsoft.com/office/powerpoint/2010/main" val="1128027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288074A-F5BB-1749-9BC0-54686A1FD33B}" type="datetimeFigureOut">
              <a:rPr lang="en-US" smtClean="0"/>
              <a:t>3/28/2018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187149-6796-E04F-8161-A7949E4E1742}" type="slidenum">
              <a:rPr lang="en-US" smtClean="0"/>
              <a:t>‹nº›</a:t>
            </a:fld>
            <a:endParaRPr lang="en-US"/>
          </a:p>
        </p:txBody>
      </p:sp>
    </p:spTree>
    <p:extLst>
      <p:ext uri="{BB962C8B-B14F-4D97-AF65-F5344CB8AC3E}">
        <p14:creationId xmlns:p14="http://schemas.microsoft.com/office/powerpoint/2010/main" val="764186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88074A-F5BB-1749-9BC0-54686A1FD33B}" type="datetimeFigureOut">
              <a:rPr lang="en-US" smtClean="0"/>
              <a:t>3/28/2018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187149-6796-E04F-8161-A7949E4E1742}" type="slidenum">
              <a:rPr lang="en-US" smtClean="0"/>
              <a:t>‹nº›</a:t>
            </a:fld>
            <a:endParaRPr lang="en-US"/>
          </a:p>
        </p:txBody>
      </p:sp>
    </p:spTree>
    <p:extLst>
      <p:ext uri="{BB962C8B-B14F-4D97-AF65-F5344CB8AC3E}">
        <p14:creationId xmlns:p14="http://schemas.microsoft.com/office/powerpoint/2010/main" val="15762432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6188" b="4916"/>
          <a:stretch/>
        </p:blipFill>
        <p:spPr>
          <a:xfrm>
            <a:off x="0" y="-30434"/>
            <a:ext cx="12192000" cy="6888434"/>
          </a:xfrm>
          <a:prstGeom prst="rect">
            <a:avLst/>
          </a:prstGeom>
        </p:spPr>
      </p:pic>
      <p:sp>
        <p:nvSpPr>
          <p:cNvPr id="2" name="Title 1"/>
          <p:cNvSpPr>
            <a:spLocks noGrp="1"/>
          </p:cNvSpPr>
          <p:nvPr>
            <p:ph type="ctrTitle"/>
          </p:nvPr>
        </p:nvSpPr>
        <p:spPr>
          <a:xfrm>
            <a:off x="4305300" y="3276600"/>
            <a:ext cx="7086600" cy="2413000"/>
          </a:xfrm>
        </p:spPr>
        <p:txBody>
          <a:bodyPr>
            <a:normAutofit/>
          </a:bodyPr>
          <a:lstStyle/>
          <a:p>
            <a:r>
              <a:rPr lang="en-US" sz="5400" dirty="0">
                <a:solidFill>
                  <a:srgbClr val="941651"/>
                </a:solidFill>
                <a:latin typeface="Avenir Next" charset="0"/>
                <a:ea typeface="Avenir Next" charset="0"/>
                <a:cs typeface="Avenir Next" charset="0"/>
              </a:rPr>
              <a:t>VASOS DE </a:t>
            </a:r>
            <a:r>
              <a:rPr lang="en-US" sz="5400" b="1" dirty="0">
                <a:solidFill>
                  <a:srgbClr val="941651"/>
                </a:solidFill>
                <a:latin typeface="Avenir Next" charset="0"/>
                <a:ea typeface="Avenir Next" charset="0"/>
                <a:cs typeface="Avenir Next" charset="0"/>
              </a:rPr>
              <a:t>FRAGRÂNCIA </a:t>
            </a:r>
            <a:br>
              <a:rPr lang="en-US" dirty="0">
                <a:solidFill>
                  <a:srgbClr val="941651"/>
                </a:solidFill>
                <a:latin typeface="Avenir Next" charset="0"/>
                <a:ea typeface="Avenir Next" charset="0"/>
                <a:cs typeface="Avenir Next" charset="0"/>
              </a:rPr>
            </a:br>
            <a:r>
              <a:rPr lang="en-US" sz="2000" dirty="0">
                <a:latin typeface="Avenir Next" charset="0"/>
                <a:ea typeface="Avenir Next" charset="0"/>
                <a:cs typeface="Avenir Next" charset="0"/>
              </a:rPr>
              <a:t>RELEASING OUR PRAISE INTO BLESSINGS</a:t>
            </a:r>
            <a:endParaRPr lang="en-US" sz="2400" dirty="0">
              <a:latin typeface="Avenir Next" charset="0"/>
              <a:ea typeface="Avenir Next" charset="0"/>
              <a:cs typeface="Avenir Next"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29284" y="6401330"/>
            <a:ext cx="543621" cy="380280"/>
          </a:xfrm>
          <a:prstGeom prst="rect">
            <a:avLst/>
          </a:prstGeom>
        </p:spPr>
      </p:pic>
      <p:sp>
        <p:nvSpPr>
          <p:cNvPr id="6" name="Subtitle 5"/>
          <p:cNvSpPr txBox="1">
            <a:spLocks noGrp="1"/>
          </p:cNvSpPr>
          <p:nvPr>
            <p:ph type="subTitle" idx="1"/>
          </p:nvPr>
        </p:nvSpPr>
        <p:spPr>
          <a:xfrm>
            <a:off x="5461000" y="6256338"/>
            <a:ext cx="4914900" cy="497572"/>
          </a:xfrm>
          <a:prstGeom prst="rect">
            <a:avLst/>
          </a:prstGeom>
          <a:noFill/>
        </p:spPr>
        <p:txBody>
          <a:bodyPr wrap="square" rtlCol="0">
            <a:spAutoFit/>
          </a:bodyPr>
          <a:lstStyle/>
          <a:p>
            <a:pPr algn="ctr"/>
            <a:r>
              <a:rPr lang="en-US" sz="1000" b="1" dirty="0">
                <a:latin typeface="Avenir Next" charset="0"/>
                <a:ea typeface="Avenir Next" charset="0"/>
                <a:cs typeface="Avenir Next" charset="0"/>
              </a:rPr>
              <a:t>MINISTÉRIOS DA MULHER</a:t>
            </a:r>
          </a:p>
          <a:p>
            <a:pPr algn="ctr"/>
            <a:r>
              <a:rPr lang="en-US" sz="1000" b="1" dirty="0">
                <a:latin typeface="Avenir Next" charset="0"/>
                <a:ea typeface="Avenir Next" charset="0"/>
                <a:cs typeface="Avenir Next" charset="0"/>
              </a:rPr>
              <a:t>DA CONFERÊNCIA GERAL</a:t>
            </a:r>
          </a:p>
        </p:txBody>
      </p:sp>
    </p:spTree>
    <p:extLst>
      <p:ext uri="{BB962C8B-B14F-4D97-AF65-F5344CB8AC3E}">
        <p14:creationId xmlns:p14="http://schemas.microsoft.com/office/powerpoint/2010/main" val="602397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3" name="Content Placeholder 2"/>
          <p:cNvSpPr>
            <a:spLocks noGrp="1"/>
          </p:cNvSpPr>
          <p:nvPr>
            <p:ph idx="1"/>
          </p:nvPr>
        </p:nvSpPr>
        <p:spPr>
          <a:xfrm>
            <a:off x="2489200" y="2247901"/>
            <a:ext cx="8864600" cy="4394200"/>
          </a:xfrm>
        </p:spPr>
        <p:txBody>
          <a:bodyPr>
            <a:normAutofit fontScale="92500" lnSpcReduction="20000"/>
          </a:bodyPr>
          <a:lstStyle/>
          <a:p>
            <a:pPr marL="0" indent="0" algn="ctr">
              <a:lnSpc>
                <a:spcPct val="150000"/>
              </a:lnSpc>
              <a:buNone/>
            </a:pPr>
            <a:r>
              <a:rPr lang="pt-PT" b="1" dirty="0"/>
              <a:t>Uma quarta razão </a:t>
            </a:r>
            <a:r>
              <a:rPr lang="pt-PT" dirty="0"/>
              <a:t>para louvar a Deus é que esta </a:t>
            </a:r>
            <a:r>
              <a:rPr lang="pt-PT" sz="2600" b="1" i="1" dirty="0">
                <a:solidFill>
                  <a:srgbClr val="941651"/>
                </a:solidFill>
              </a:rPr>
              <a:t>é uma boa prática no presente para depois ter um estilo de vida de adoração no céu</a:t>
            </a:r>
            <a:r>
              <a:rPr lang="pt-PT" dirty="0"/>
              <a:t>. O apóstolo Paulo escreveu, “Por isso, Deus elevou Jesus acima de tudo e lhe deu o Nome que está acima de todo o nome; para que ao nome de Jesus se dobrem todos os joelhos: no Céu, na Terra e debaixo da terra; e para que todos proclamem, para glória de Deus Pai: Jesus Cristo é o Senhor!” (Filipenses 2:9-11). </a:t>
            </a:r>
            <a:endParaRPr lang="en-US" sz="2200" dirty="0"/>
          </a:p>
        </p:txBody>
      </p:sp>
    </p:spTree>
    <p:extLst>
      <p:ext uri="{BB962C8B-B14F-4D97-AF65-F5344CB8AC3E}">
        <p14:creationId xmlns:p14="http://schemas.microsoft.com/office/powerpoint/2010/main" val="4615085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7020984"/>
          </a:xfrm>
          <a:prstGeom prst="rect">
            <a:avLst/>
          </a:prstGeom>
        </p:spPr>
      </p:pic>
      <p:sp>
        <p:nvSpPr>
          <p:cNvPr id="3" name="Content Placeholder 2"/>
          <p:cNvSpPr>
            <a:spLocks noGrp="1"/>
          </p:cNvSpPr>
          <p:nvPr>
            <p:ph idx="1"/>
          </p:nvPr>
        </p:nvSpPr>
        <p:spPr>
          <a:xfrm>
            <a:off x="838200" y="2905125"/>
            <a:ext cx="10515600" cy="3508375"/>
          </a:xfrm>
        </p:spPr>
        <p:txBody>
          <a:bodyPr>
            <a:normAutofit/>
          </a:bodyPr>
          <a:lstStyle/>
          <a:p>
            <a:pPr marL="0" indent="0" algn="ctr">
              <a:lnSpc>
                <a:spcPct val="100000"/>
              </a:lnSpc>
              <a:buNone/>
            </a:pPr>
            <a:r>
              <a:rPr lang="en-US" dirty="0"/>
              <a:t>“</a:t>
            </a:r>
            <a:r>
              <a:rPr lang="pt-PT" sz="2600" dirty="0"/>
              <a:t>Ellen </a:t>
            </a:r>
            <a:r>
              <a:rPr lang="pt-PT" sz="2600" dirty="0" err="1"/>
              <a:t>White</a:t>
            </a:r>
            <a:r>
              <a:rPr lang="pt-PT" sz="2600" dirty="0"/>
              <a:t> escreveu que “Todo o ser celestial se interessa pelas assembleias dos santos, que na Terra se reúnem para adorar a Deus em espírito e verdade e na beleza da santidade. No pátio interior do Céu, eles escutam os testemunhos das testemunhas de Cristo no pátio exterior da Terra, e </a:t>
            </a:r>
            <a:r>
              <a:rPr lang="pt-PT" sz="2400" b="1" i="1" dirty="0">
                <a:solidFill>
                  <a:srgbClr val="941651"/>
                </a:solidFill>
              </a:rPr>
              <a:t>os louvores e ações de graças que vão da igreja em baixo são colhidos na antífona celeste, e ressoa o louvor e o regozijo pela corte celeste</a:t>
            </a:r>
            <a:r>
              <a:rPr lang="pt-PT" sz="2600" dirty="0"/>
              <a:t>, por Cristo não ter morrido em vão. . . .”</a:t>
            </a:r>
            <a:endParaRPr lang="en-US" sz="2600" dirty="0"/>
          </a:p>
          <a:p>
            <a:pPr marL="0" indent="0" algn="ctr">
              <a:lnSpc>
                <a:spcPct val="100000"/>
              </a:lnSpc>
              <a:buNone/>
            </a:pPr>
            <a:r>
              <a:rPr lang="en-US" sz="2000" dirty="0"/>
              <a:t>(</a:t>
            </a:r>
            <a:r>
              <a:rPr lang="pt-PT" sz="2000" dirty="0"/>
              <a:t>Ellen G. </a:t>
            </a:r>
            <a:r>
              <a:rPr lang="pt-PT" sz="2000" dirty="0" err="1"/>
              <a:t>White</a:t>
            </a:r>
            <a:r>
              <a:rPr lang="pt-PT" sz="2000" dirty="0"/>
              <a:t>, </a:t>
            </a:r>
            <a:r>
              <a:rPr lang="pt-PT" sz="2000" i="1" dirty="0"/>
              <a:t>Testemunhos para a Igreja,</a:t>
            </a:r>
            <a:r>
              <a:rPr lang="pt-PT" sz="2000" dirty="0"/>
              <a:t> volume 6, p. 632.)</a:t>
            </a:r>
          </a:p>
        </p:txBody>
      </p:sp>
    </p:spTree>
    <p:extLst>
      <p:ext uri="{BB962C8B-B14F-4D97-AF65-F5344CB8AC3E}">
        <p14:creationId xmlns:p14="http://schemas.microsoft.com/office/powerpoint/2010/main" val="2011002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965200" y="2955925"/>
            <a:ext cx="10121900" cy="2657475"/>
          </a:xfrm>
        </p:spPr>
        <p:txBody>
          <a:bodyPr/>
          <a:lstStyle/>
          <a:p>
            <a:pPr marL="0" indent="0" algn="ctr">
              <a:lnSpc>
                <a:spcPct val="100000"/>
              </a:lnSpc>
              <a:buNone/>
            </a:pPr>
            <a:r>
              <a:rPr lang="pt-PT" dirty="0"/>
              <a:t>Uma razão final para louvar a Deus é porque </a:t>
            </a:r>
            <a:r>
              <a:rPr lang="pt-PT" b="1" i="1" dirty="0">
                <a:solidFill>
                  <a:srgbClr val="941651"/>
                </a:solidFill>
              </a:rPr>
              <a:t>Ele dá-nos a certeza de bênçãos adicionais quando O louvamos</a:t>
            </a:r>
            <a:r>
              <a:rPr lang="pt-PT" dirty="0"/>
              <a:t> (ver 2 Samuel 22:47-51). Estas bênçãos que Deus nos dá, não só para nós mesmos, mas também para partilharmos com outros ao testemunharmos do grande amor de Deus por eles. Afinal, o tema de hoje lembra-nos que somos </a:t>
            </a:r>
            <a:r>
              <a:rPr lang="pt-PT" b="1" i="1" dirty="0">
                <a:solidFill>
                  <a:srgbClr val="941651"/>
                </a:solidFill>
              </a:rPr>
              <a:t>“Abençoadas para sermos uma Benção.”</a:t>
            </a:r>
            <a:endParaRPr lang="en-US" b="1" i="1" dirty="0">
              <a:solidFill>
                <a:srgbClr val="941651"/>
              </a:solidFill>
            </a:endParaRPr>
          </a:p>
        </p:txBody>
      </p:sp>
    </p:spTree>
    <p:extLst>
      <p:ext uri="{BB962C8B-B14F-4D97-AF65-F5344CB8AC3E}">
        <p14:creationId xmlns:p14="http://schemas.microsoft.com/office/powerpoint/2010/main" val="1880861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Title 1"/>
          <p:cNvSpPr>
            <a:spLocks noGrp="1"/>
          </p:cNvSpPr>
          <p:nvPr>
            <p:ph type="title"/>
          </p:nvPr>
        </p:nvSpPr>
        <p:spPr>
          <a:xfrm>
            <a:off x="1358900" y="3324225"/>
            <a:ext cx="9220200" cy="1325563"/>
          </a:xfrm>
        </p:spPr>
        <p:txBody>
          <a:bodyPr>
            <a:noAutofit/>
          </a:bodyPr>
          <a:lstStyle/>
          <a:p>
            <a:r>
              <a:rPr lang="en-US" sz="3600" b="1" dirty="0">
                <a:solidFill>
                  <a:srgbClr val="941651"/>
                </a:solidFill>
                <a:latin typeface="Avenir Next" charset="0"/>
                <a:ea typeface="Avenir Next" charset="0"/>
                <a:cs typeface="Avenir Next" charset="0"/>
              </a:rPr>
              <a:t>ATIVIDADE DE GRUPO</a:t>
            </a:r>
            <a:br>
              <a:rPr lang="en-US" sz="3600" b="1" dirty="0">
                <a:solidFill>
                  <a:srgbClr val="941651"/>
                </a:solidFill>
                <a:latin typeface="Avenir Next" charset="0"/>
                <a:ea typeface="Avenir Next" charset="0"/>
                <a:cs typeface="Avenir Next" charset="0"/>
              </a:rPr>
            </a:br>
            <a:br>
              <a:rPr lang="en-US" sz="3600" b="1" dirty="0">
                <a:latin typeface="Avenir Next" charset="0"/>
                <a:ea typeface="Avenir Next" charset="0"/>
                <a:cs typeface="Avenir Next" charset="0"/>
              </a:rPr>
            </a:br>
            <a:r>
              <a:rPr lang="pt-PT" sz="3600" dirty="0">
                <a:latin typeface="Avenir Next" charset="0"/>
                <a:ea typeface="Avenir Next" charset="0"/>
                <a:cs typeface="Avenir Next" charset="0"/>
              </a:rPr>
              <a:t>SITUAÇÕES BÍBLICAS EM QUE DERRAMAR VASOS DE LOUVOR RESULTOU EM BÊNÇÃOS</a:t>
            </a:r>
            <a:endParaRPr lang="en-US" sz="3600" dirty="0">
              <a:latin typeface="Avenir Next" charset="0"/>
              <a:ea typeface="Avenir Next" charset="0"/>
              <a:cs typeface="Avenir Next" charset="0"/>
            </a:endParaRPr>
          </a:p>
        </p:txBody>
      </p:sp>
    </p:spTree>
    <p:extLst>
      <p:ext uri="{BB962C8B-B14F-4D97-AF65-F5344CB8AC3E}">
        <p14:creationId xmlns:p14="http://schemas.microsoft.com/office/powerpoint/2010/main" val="6874593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4"/>
            <a:ext cx="12192000" cy="6843184"/>
          </a:xfrm>
          <a:prstGeom prst="rect">
            <a:avLst/>
          </a:prstGeom>
        </p:spPr>
      </p:pic>
      <p:sp>
        <p:nvSpPr>
          <p:cNvPr id="2" name="Title 1"/>
          <p:cNvSpPr>
            <a:spLocks noGrp="1"/>
          </p:cNvSpPr>
          <p:nvPr>
            <p:ph type="title"/>
          </p:nvPr>
        </p:nvSpPr>
        <p:spPr>
          <a:xfrm>
            <a:off x="4508500" y="784225"/>
            <a:ext cx="7467600" cy="1325563"/>
          </a:xfrm>
        </p:spPr>
        <p:txBody>
          <a:bodyPr>
            <a:normAutofit/>
          </a:bodyPr>
          <a:lstStyle/>
          <a:p>
            <a:r>
              <a:rPr lang="en-US" sz="3600" b="1" dirty="0">
                <a:solidFill>
                  <a:srgbClr val="941651"/>
                </a:solidFill>
                <a:latin typeface="Avenir Next" charset="0"/>
                <a:ea typeface="Avenir Next" charset="0"/>
                <a:cs typeface="Avenir Next" charset="0"/>
              </a:rPr>
              <a:t>GRUPO 1</a:t>
            </a:r>
            <a:br>
              <a:rPr lang="en-US" sz="3600" b="1" dirty="0">
                <a:latin typeface="Avenir Next" charset="0"/>
                <a:ea typeface="Avenir Next" charset="0"/>
                <a:cs typeface="Avenir Next" charset="0"/>
              </a:rPr>
            </a:br>
            <a:r>
              <a:rPr lang="pt-PT" sz="2400" b="1" dirty="0">
                <a:latin typeface="Avenir Next" charset="0"/>
                <a:ea typeface="Avenir Next" charset="0"/>
                <a:cs typeface="Avenir Next" charset="0"/>
              </a:rPr>
              <a:t>II Crónicas 20:20-22</a:t>
            </a:r>
            <a:endParaRPr lang="pt-PT" sz="3600" dirty="0">
              <a:latin typeface="Avenir Next" charset="0"/>
              <a:ea typeface="Avenir Next" charset="0"/>
              <a:cs typeface="Avenir Next" charset="0"/>
            </a:endParaRPr>
          </a:p>
        </p:txBody>
      </p:sp>
      <p:sp>
        <p:nvSpPr>
          <p:cNvPr id="3" name="Content Placeholder 2"/>
          <p:cNvSpPr>
            <a:spLocks noGrp="1"/>
          </p:cNvSpPr>
          <p:nvPr>
            <p:ph idx="1"/>
          </p:nvPr>
        </p:nvSpPr>
        <p:spPr>
          <a:xfrm>
            <a:off x="1117600" y="2790825"/>
            <a:ext cx="10515600" cy="2543175"/>
          </a:xfrm>
        </p:spPr>
        <p:txBody>
          <a:bodyPr/>
          <a:lstStyle/>
          <a:p>
            <a:pPr marL="0" indent="0" algn="just">
              <a:lnSpc>
                <a:spcPct val="100000"/>
              </a:lnSpc>
              <a:buNone/>
            </a:pPr>
            <a:r>
              <a:rPr lang="en-US" b="1" dirty="0"/>
              <a:t>—</a:t>
            </a:r>
            <a:r>
              <a:rPr lang="pt-PT" dirty="0"/>
              <a:t>“No dia seguinte, levantaram-se cedo para se porem a caminho em direção ao deserto de </a:t>
            </a:r>
            <a:r>
              <a:rPr lang="pt-PT" dirty="0" err="1"/>
              <a:t>Técoa</a:t>
            </a:r>
            <a:r>
              <a:rPr lang="pt-PT" dirty="0"/>
              <a:t>. No momento da partida, Josafat falou-lhes desta maneira: </a:t>
            </a:r>
            <a:r>
              <a:rPr lang="en-US" dirty="0"/>
              <a:t>. . . </a:t>
            </a:r>
            <a:r>
              <a:rPr lang="pt-PT" dirty="0"/>
              <a:t>Depois de ter consultado o povo, Josafat escolheu alguns cantores para irem à frente do exército, vestidos com trajes sagrados, cantando ao SENHOR este hino de louvor:</a:t>
            </a:r>
            <a:endParaRPr lang="en-US" dirty="0"/>
          </a:p>
        </p:txBody>
      </p:sp>
    </p:spTree>
    <p:extLst>
      <p:ext uri="{BB962C8B-B14F-4D97-AF65-F5344CB8AC3E}">
        <p14:creationId xmlns:p14="http://schemas.microsoft.com/office/powerpoint/2010/main" val="6679300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3" name="Content Placeholder 2"/>
          <p:cNvSpPr>
            <a:spLocks noGrp="1"/>
          </p:cNvSpPr>
          <p:nvPr>
            <p:ph idx="1"/>
          </p:nvPr>
        </p:nvSpPr>
        <p:spPr>
          <a:xfrm>
            <a:off x="1536700" y="3238501"/>
            <a:ext cx="9817100" cy="2692400"/>
          </a:xfrm>
        </p:spPr>
        <p:txBody>
          <a:bodyPr/>
          <a:lstStyle/>
          <a:p>
            <a:pPr marL="0" indent="0" algn="ctr">
              <a:lnSpc>
                <a:spcPct val="100000"/>
              </a:lnSpc>
              <a:buNone/>
            </a:pPr>
            <a:r>
              <a:rPr lang="pt-PT" dirty="0"/>
              <a:t>«Deem graças ao SENHOR, porque é eterno o seu amor.» </a:t>
            </a:r>
            <a:r>
              <a:rPr lang="pt-PT" b="1" i="1" dirty="0">
                <a:solidFill>
                  <a:srgbClr val="941651"/>
                </a:solidFill>
              </a:rPr>
              <a:t>No momento em que principiaram o cântico de louvor, o SENHOR fez com que os amonitas, os moabitas e os outros povos da montanha de </a:t>
            </a:r>
            <a:r>
              <a:rPr lang="pt-PT" b="1" i="1" dirty="0" err="1">
                <a:solidFill>
                  <a:srgbClr val="941651"/>
                </a:solidFill>
              </a:rPr>
              <a:t>Seir</a:t>
            </a:r>
            <a:r>
              <a:rPr lang="pt-PT" b="1" i="1" dirty="0">
                <a:solidFill>
                  <a:srgbClr val="941651"/>
                </a:solidFill>
              </a:rPr>
              <a:t>, que vinham atacar Judá, armassem ciladas entre si </a:t>
            </a:r>
            <a:r>
              <a:rPr lang="pt-PT" dirty="0"/>
              <a:t>e combatessem uns contra os outros.” </a:t>
            </a:r>
            <a:endParaRPr lang="en-US" dirty="0"/>
          </a:p>
        </p:txBody>
      </p:sp>
    </p:spTree>
    <p:extLst>
      <p:ext uri="{BB962C8B-B14F-4D97-AF65-F5344CB8AC3E}">
        <p14:creationId xmlns:p14="http://schemas.microsoft.com/office/powerpoint/2010/main" val="1003545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838200" y="3324225"/>
            <a:ext cx="10515600" cy="1984375"/>
          </a:xfrm>
        </p:spPr>
        <p:txBody>
          <a:bodyPr>
            <a:normAutofit/>
          </a:bodyPr>
          <a:lstStyle/>
          <a:p>
            <a:pPr marL="0" indent="0" algn="ctr">
              <a:lnSpc>
                <a:spcPct val="100000"/>
              </a:lnSpc>
              <a:buNone/>
            </a:pPr>
            <a:r>
              <a:rPr lang="pt-PT" sz="3600" dirty="0">
                <a:latin typeface="Avenir Next" charset="0"/>
                <a:ea typeface="Avenir Next" charset="0"/>
                <a:cs typeface="Avenir Next" charset="0"/>
              </a:rPr>
              <a:t>O QUE SUCEDEU NESTA SITUAÇÃO E </a:t>
            </a:r>
            <a:r>
              <a:rPr lang="pt-PT" sz="3600" b="1" dirty="0">
                <a:latin typeface="Avenir Next" charset="0"/>
                <a:ea typeface="Avenir Next" charset="0"/>
                <a:cs typeface="Avenir Next" charset="0"/>
              </a:rPr>
              <a:t>COMO É QUE O LOUVOR RESULTOU EM BÊNÇÃOS</a:t>
            </a:r>
            <a:r>
              <a:rPr lang="pt-PT" sz="3600" dirty="0">
                <a:latin typeface="Avenir Next" charset="0"/>
                <a:ea typeface="Avenir Next" charset="0"/>
                <a:cs typeface="Avenir Next" charset="0"/>
              </a:rPr>
              <a:t>?</a:t>
            </a:r>
            <a:endParaRPr lang="en-US" sz="3600" b="1" dirty="0">
              <a:latin typeface="Avenir Next" charset="0"/>
              <a:ea typeface="Avenir Next" charset="0"/>
              <a:cs typeface="Avenir Next" charset="0"/>
            </a:endParaRPr>
          </a:p>
        </p:txBody>
      </p:sp>
    </p:spTree>
    <p:extLst>
      <p:ext uri="{BB962C8B-B14F-4D97-AF65-F5344CB8AC3E}">
        <p14:creationId xmlns:p14="http://schemas.microsoft.com/office/powerpoint/2010/main" val="2605878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900"/>
            <a:ext cx="12192000" cy="6946900"/>
          </a:xfrm>
          <a:prstGeom prst="rect">
            <a:avLst/>
          </a:prstGeom>
        </p:spPr>
      </p:pic>
      <p:sp>
        <p:nvSpPr>
          <p:cNvPr id="2" name="Title 1"/>
          <p:cNvSpPr>
            <a:spLocks noGrp="1"/>
          </p:cNvSpPr>
          <p:nvPr>
            <p:ph type="title"/>
          </p:nvPr>
        </p:nvSpPr>
        <p:spPr>
          <a:xfrm>
            <a:off x="4673600" y="682625"/>
            <a:ext cx="6845300" cy="1325563"/>
          </a:xfrm>
        </p:spPr>
        <p:txBody>
          <a:bodyPr/>
          <a:lstStyle/>
          <a:p>
            <a:r>
              <a:rPr lang="en-US" sz="4000" b="1" dirty="0">
                <a:solidFill>
                  <a:srgbClr val="941651"/>
                </a:solidFill>
                <a:latin typeface="Avenir Next" charset="0"/>
                <a:ea typeface="Avenir Next" charset="0"/>
                <a:cs typeface="Avenir Next" charset="0"/>
              </a:rPr>
              <a:t>GRUPO 2</a:t>
            </a:r>
            <a:br>
              <a:rPr lang="en-US" b="1" dirty="0">
                <a:solidFill>
                  <a:srgbClr val="941651"/>
                </a:solidFill>
                <a:latin typeface="Avenir Next" charset="0"/>
                <a:ea typeface="Avenir Next" charset="0"/>
                <a:cs typeface="Avenir Next" charset="0"/>
              </a:rPr>
            </a:br>
            <a:r>
              <a:rPr lang="en-US" sz="3200" dirty="0">
                <a:latin typeface="Avenir Next" charset="0"/>
                <a:ea typeface="Avenir Next" charset="0"/>
                <a:cs typeface="Avenir Next" charset="0"/>
              </a:rPr>
              <a:t>I PEDRO 2:9</a:t>
            </a:r>
          </a:p>
        </p:txBody>
      </p:sp>
      <p:sp>
        <p:nvSpPr>
          <p:cNvPr id="3" name="Content Placeholder 2"/>
          <p:cNvSpPr>
            <a:spLocks noGrp="1"/>
          </p:cNvSpPr>
          <p:nvPr>
            <p:ph idx="1"/>
          </p:nvPr>
        </p:nvSpPr>
        <p:spPr>
          <a:xfrm>
            <a:off x="850900" y="2968625"/>
            <a:ext cx="10515600" cy="2505075"/>
          </a:xfrm>
        </p:spPr>
        <p:txBody>
          <a:bodyPr/>
          <a:lstStyle/>
          <a:p>
            <a:pPr marL="0" indent="0" algn="ctr">
              <a:lnSpc>
                <a:spcPct val="100000"/>
              </a:lnSpc>
              <a:buNone/>
            </a:pPr>
            <a:r>
              <a:rPr lang="pt-PT" b="1" dirty="0">
                <a:solidFill>
                  <a:srgbClr val="941651"/>
                </a:solidFill>
              </a:rPr>
              <a:t>“Convosco, porém não é assim, porque são geração escolhida, </a:t>
            </a:r>
            <a:r>
              <a:rPr lang="pt-PT" dirty="0"/>
              <a:t>sacerdócio real, nação santa, povo que pertence a Deus para proclamar as admiráveis obras daquele que vos chamou das trevas para a sua luz maravilhosa.”</a:t>
            </a:r>
            <a:r>
              <a:rPr lang="pt-PT" b="1" dirty="0">
                <a:solidFill>
                  <a:srgbClr val="941651"/>
                </a:solidFill>
              </a:rPr>
              <a:t> </a:t>
            </a:r>
            <a:endParaRPr lang="en-US" dirty="0"/>
          </a:p>
          <a:p>
            <a:pPr marL="0" indent="0">
              <a:lnSpc>
                <a:spcPct val="100000"/>
              </a:lnSpc>
              <a:buNone/>
            </a:pPr>
            <a:endParaRPr lang="en-US" dirty="0"/>
          </a:p>
        </p:txBody>
      </p:sp>
    </p:spTree>
    <p:extLst>
      <p:ext uri="{BB962C8B-B14F-4D97-AF65-F5344CB8AC3E}">
        <p14:creationId xmlns:p14="http://schemas.microsoft.com/office/powerpoint/2010/main" val="2546493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900"/>
            <a:ext cx="12192000" cy="6946900"/>
          </a:xfrm>
          <a:prstGeom prst="rect">
            <a:avLst/>
          </a:prstGeom>
        </p:spPr>
      </p:pic>
      <p:sp>
        <p:nvSpPr>
          <p:cNvPr id="3" name="Content Placeholder 2"/>
          <p:cNvSpPr>
            <a:spLocks noGrp="1"/>
          </p:cNvSpPr>
          <p:nvPr>
            <p:ph idx="1"/>
          </p:nvPr>
        </p:nvSpPr>
        <p:spPr>
          <a:xfrm>
            <a:off x="838200" y="3248025"/>
            <a:ext cx="10515600" cy="2378075"/>
          </a:xfrm>
        </p:spPr>
        <p:txBody>
          <a:bodyPr>
            <a:normAutofit/>
          </a:bodyPr>
          <a:lstStyle/>
          <a:p>
            <a:pPr marL="0" indent="0" algn="ctr">
              <a:lnSpc>
                <a:spcPct val="100000"/>
              </a:lnSpc>
              <a:buNone/>
            </a:pPr>
            <a:r>
              <a:rPr lang="pt-PT" sz="3600" dirty="0">
                <a:latin typeface="Avenir Next" charset="0"/>
                <a:ea typeface="Avenir Next" charset="0"/>
                <a:cs typeface="Avenir Next" charset="0"/>
              </a:rPr>
              <a:t>O QUE SUCEDEU NESTA SITUAÇÃO E </a:t>
            </a:r>
            <a:r>
              <a:rPr lang="pt-PT" sz="3600" b="1" dirty="0">
                <a:latin typeface="Avenir Next" charset="0"/>
                <a:ea typeface="Avenir Next" charset="0"/>
                <a:cs typeface="Avenir Next" charset="0"/>
              </a:rPr>
              <a:t>COMO É QUE O LOUVOR RESULTOU EM BÊNÇÃOS</a:t>
            </a:r>
            <a:r>
              <a:rPr lang="pt-PT" sz="3600" dirty="0">
                <a:latin typeface="Avenir Next" charset="0"/>
                <a:ea typeface="Avenir Next" charset="0"/>
                <a:cs typeface="Avenir Next" charset="0"/>
              </a:rPr>
              <a:t>?</a:t>
            </a:r>
          </a:p>
        </p:txBody>
      </p:sp>
    </p:spTree>
    <p:extLst>
      <p:ext uri="{BB962C8B-B14F-4D97-AF65-F5344CB8AC3E}">
        <p14:creationId xmlns:p14="http://schemas.microsoft.com/office/powerpoint/2010/main" val="14713884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43184"/>
          </a:xfrm>
          <a:prstGeom prst="rect">
            <a:avLst/>
          </a:prstGeom>
        </p:spPr>
      </p:pic>
      <p:sp>
        <p:nvSpPr>
          <p:cNvPr id="2" name="Title 1"/>
          <p:cNvSpPr>
            <a:spLocks noGrp="1"/>
          </p:cNvSpPr>
          <p:nvPr>
            <p:ph type="title"/>
          </p:nvPr>
        </p:nvSpPr>
        <p:spPr>
          <a:xfrm>
            <a:off x="4673600" y="746125"/>
            <a:ext cx="6680200" cy="1325563"/>
          </a:xfrm>
        </p:spPr>
        <p:txBody>
          <a:bodyPr/>
          <a:lstStyle/>
          <a:p>
            <a:r>
              <a:rPr lang="en-US" sz="4000" b="1" dirty="0">
                <a:solidFill>
                  <a:srgbClr val="941651"/>
                </a:solidFill>
                <a:latin typeface="Avenir Next" charset="0"/>
                <a:ea typeface="Avenir Next" charset="0"/>
                <a:cs typeface="Avenir Next" charset="0"/>
              </a:rPr>
              <a:t>GRUPO 3</a:t>
            </a:r>
            <a:br>
              <a:rPr lang="en-US" b="1" dirty="0">
                <a:latin typeface="Avenir Next" charset="0"/>
                <a:ea typeface="Avenir Next" charset="0"/>
                <a:cs typeface="Avenir Next" charset="0"/>
              </a:rPr>
            </a:br>
            <a:r>
              <a:rPr lang="en-US" sz="3200" dirty="0">
                <a:latin typeface="Avenir Next" charset="0"/>
                <a:ea typeface="Avenir Next" charset="0"/>
                <a:cs typeface="Avenir Next" charset="0"/>
              </a:rPr>
              <a:t>ATOS 16:25, 26</a:t>
            </a:r>
          </a:p>
        </p:txBody>
      </p:sp>
      <p:sp>
        <p:nvSpPr>
          <p:cNvPr id="3" name="Content Placeholder 2"/>
          <p:cNvSpPr>
            <a:spLocks noGrp="1"/>
          </p:cNvSpPr>
          <p:nvPr>
            <p:ph idx="1"/>
          </p:nvPr>
        </p:nvSpPr>
        <p:spPr>
          <a:xfrm>
            <a:off x="1270000" y="2828925"/>
            <a:ext cx="9893300" cy="2263775"/>
          </a:xfrm>
        </p:spPr>
        <p:txBody>
          <a:bodyPr/>
          <a:lstStyle/>
          <a:p>
            <a:pPr marL="0" indent="0">
              <a:lnSpc>
                <a:spcPct val="100000"/>
              </a:lnSpc>
              <a:buNone/>
            </a:pPr>
            <a:r>
              <a:rPr lang="pt-PT" dirty="0"/>
              <a:t>“</a:t>
            </a:r>
            <a:r>
              <a:rPr lang="pt-PT" b="1" dirty="0">
                <a:solidFill>
                  <a:srgbClr val="941651"/>
                </a:solidFill>
              </a:rPr>
              <a:t>Por volta da meia-noite, Paulo e Silas oravam e cantavam hinos a Deus, enquanto os outros presos os escutavam.</a:t>
            </a:r>
            <a:r>
              <a:rPr lang="pt-PT" dirty="0"/>
              <a:t> De repente, o chão tremeu tanto que abalou os alicerces da prisão. Nisto, todas as portas se abriram e as correntes que prendiam os presos soltaram-se.” </a:t>
            </a:r>
            <a:endParaRPr lang="en-US" dirty="0"/>
          </a:p>
        </p:txBody>
      </p:sp>
    </p:spTree>
    <p:extLst>
      <p:ext uri="{BB962C8B-B14F-4D97-AF65-F5344CB8AC3E}">
        <p14:creationId xmlns:p14="http://schemas.microsoft.com/office/powerpoint/2010/main" val="221429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73500" y="1930401"/>
            <a:ext cx="7759700" cy="3098799"/>
          </a:xfrm>
        </p:spPr>
        <p:txBody>
          <a:bodyPr>
            <a:normAutofit lnSpcReduction="10000"/>
          </a:bodyPr>
          <a:lstStyle/>
          <a:p>
            <a:pPr marL="0" indent="0" algn="ctr">
              <a:lnSpc>
                <a:spcPct val="150000"/>
              </a:lnSpc>
              <a:buNone/>
            </a:pPr>
            <a:r>
              <a:rPr lang="pt-PT" dirty="0"/>
              <a:t>Alguém um dia disse, “Quando erguemos as nossas mãos em louvor e adoração, derramamos frascos espirituais de perfume sobre Jesus. A fragrância do nosso louvor enche toda a terra e toca o coração de Deus.” </a:t>
            </a:r>
            <a:endParaRPr lang="en-US" dirty="0"/>
          </a:p>
        </p:txBody>
      </p:sp>
      <p:pic>
        <p:nvPicPr>
          <p:cNvPr id="4" name="Content Placeholder 3"/>
          <p:cNvPicPr>
            <a:picLocks noChangeAspect="1"/>
          </p:cNvPicPr>
          <p:nvPr/>
        </p:nvPicPr>
        <p:blipFill rotWithShape="1">
          <a:blip r:embed="rId3">
            <a:extLst>
              <a:ext uri="{28A0092B-C50C-407E-A947-70E740481C1C}">
                <a14:useLocalDpi xmlns:a14="http://schemas.microsoft.com/office/drawing/2010/main" val="0"/>
              </a:ext>
            </a:extLst>
          </a:blip>
          <a:srcRect r="69256"/>
          <a:stretch/>
        </p:blipFill>
        <p:spPr>
          <a:xfrm>
            <a:off x="0" y="0"/>
            <a:ext cx="2922814" cy="6858000"/>
          </a:xfrm>
          <a:prstGeom prst="rect">
            <a:avLst/>
          </a:prstGeom>
        </p:spPr>
      </p:pic>
    </p:spTree>
    <p:extLst>
      <p:ext uri="{BB962C8B-B14F-4D97-AF65-F5344CB8AC3E}">
        <p14:creationId xmlns:p14="http://schemas.microsoft.com/office/powerpoint/2010/main" val="2645997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Title 1"/>
          <p:cNvSpPr>
            <a:spLocks noGrp="1"/>
          </p:cNvSpPr>
          <p:nvPr>
            <p:ph type="title"/>
          </p:nvPr>
        </p:nvSpPr>
        <p:spPr>
          <a:xfrm>
            <a:off x="3759201" y="1630362"/>
            <a:ext cx="8087360" cy="1325563"/>
          </a:xfrm>
        </p:spPr>
        <p:txBody>
          <a:bodyPr>
            <a:normAutofit/>
          </a:bodyPr>
          <a:lstStyle/>
          <a:p>
            <a:r>
              <a:rPr lang="pt-PT" sz="3200" dirty="0">
                <a:latin typeface="Avenir Next" charset="0"/>
                <a:ea typeface="Avenir Next" charset="0"/>
                <a:cs typeface="Avenir Next" charset="0"/>
              </a:rPr>
              <a:t>PENSAMENTOS FINAIS ACERCA DO </a:t>
            </a:r>
            <a:r>
              <a:rPr lang="pt-PT" sz="3200" b="1" dirty="0">
                <a:solidFill>
                  <a:srgbClr val="941651"/>
                </a:solidFill>
                <a:latin typeface="Avenir Next" charset="0"/>
                <a:ea typeface="Avenir Next" charset="0"/>
                <a:cs typeface="Avenir Next" charset="0"/>
              </a:rPr>
              <a:t>LOUVOR QUE SE TRANSFORMA EM BÊNÇÃOS </a:t>
            </a:r>
            <a:endParaRPr lang="en-US" sz="3200" b="1" dirty="0">
              <a:latin typeface="Avenir Next" charset="0"/>
              <a:ea typeface="Avenir Next" charset="0"/>
              <a:cs typeface="Avenir Next" charset="0"/>
            </a:endParaRPr>
          </a:p>
        </p:txBody>
      </p:sp>
      <p:sp>
        <p:nvSpPr>
          <p:cNvPr id="3" name="Content Placeholder 2"/>
          <p:cNvSpPr>
            <a:spLocks noGrp="1"/>
          </p:cNvSpPr>
          <p:nvPr>
            <p:ph idx="1"/>
          </p:nvPr>
        </p:nvSpPr>
        <p:spPr>
          <a:xfrm>
            <a:off x="1808480" y="3663948"/>
            <a:ext cx="8966200" cy="1844675"/>
          </a:xfrm>
        </p:spPr>
        <p:txBody>
          <a:bodyPr/>
          <a:lstStyle/>
          <a:p>
            <a:pPr marL="0" indent="0" algn="ctr">
              <a:buNone/>
            </a:pPr>
            <a:r>
              <a:rPr lang="pt-PT" dirty="0"/>
              <a:t>Quando abrimos vasos de fragrância diante de Deus, isto produz algo de especial para cada um de nós.</a:t>
            </a:r>
          </a:p>
          <a:p>
            <a:pPr marL="0" indent="0" algn="ctr">
              <a:buNone/>
            </a:pPr>
            <a:r>
              <a:rPr lang="pt-PT" dirty="0"/>
              <a:t>Primeiro, </a:t>
            </a:r>
            <a:r>
              <a:rPr lang="pt-PT" dirty="0">
                <a:solidFill>
                  <a:srgbClr val="941651"/>
                </a:solidFill>
              </a:rPr>
              <a:t>o nosso louvor ajuda-nos a manter o foco em Deus e não em nós. </a:t>
            </a:r>
          </a:p>
          <a:p>
            <a:pPr marL="0" indent="0">
              <a:buNone/>
            </a:pPr>
            <a:endParaRPr lang="en-US" dirty="0"/>
          </a:p>
        </p:txBody>
      </p:sp>
    </p:spTree>
    <p:extLst>
      <p:ext uri="{BB962C8B-B14F-4D97-AF65-F5344CB8AC3E}">
        <p14:creationId xmlns:p14="http://schemas.microsoft.com/office/powerpoint/2010/main" val="21274257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60700" y="1978025"/>
            <a:ext cx="8915400" cy="2858135"/>
          </a:xfrm>
        </p:spPr>
        <p:txBody>
          <a:bodyPr>
            <a:noAutofit/>
          </a:bodyPr>
          <a:lstStyle/>
          <a:p>
            <a:pPr marL="0" indent="0" algn="ctr">
              <a:lnSpc>
                <a:spcPct val="150000"/>
              </a:lnSpc>
              <a:buNone/>
            </a:pPr>
            <a:r>
              <a:rPr lang="pt-PT" dirty="0"/>
              <a:t>Uma das coisas bonitas do louvor a Deus é que este retira o foco que colocamos em nós e realinha-o na direção Dele. </a:t>
            </a:r>
          </a:p>
          <a:p>
            <a:pPr marL="0" indent="0" algn="ctr">
              <a:lnSpc>
                <a:spcPct val="150000"/>
              </a:lnSpc>
              <a:buNone/>
            </a:pPr>
            <a:r>
              <a:rPr lang="pt-PT" b="1" dirty="0">
                <a:solidFill>
                  <a:srgbClr val="941651"/>
                </a:solidFill>
              </a:rPr>
              <a:t>O louvor não muda Deus. Ao invés, ele muda os nossos corações. </a:t>
            </a:r>
            <a:endParaRPr lang="en-US" b="1" dirty="0">
              <a:solidFill>
                <a:srgbClr val="941651"/>
              </a:solidFill>
            </a:endParaRPr>
          </a:p>
        </p:txBody>
      </p:sp>
      <p:pic>
        <p:nvPicPr>
          <p:cNvPr id="4" name="Content Placeholder 3"/>
          <p:cNvPicPr>
            <a:picLocks noChangeAspect="1"/>
          </p:cNvPicPr>
          <p:nvPr/>
        </p:nvPicPr>
        <p:blipFill rotWithShape="1">
          <a:blip r:embed="rId3">
            <a:extLst>
              <a:ext uri="{28A0092B-C50C-407E-A947-70E740481C1C}">
                <a14:useLocalDpi xmlns:a14="http://schemas.microsoft.com/office/drawing/2010/main" val="0"/>
              </a:ext>
            </a:extLst>
          </a:blip>
          <a:srcRect r="69256"/>
          <a:stretch/>
        </p:blipFill>
        <p:spPr>
          <a:xfrm>
            <a:off x="0" y="0"/>
            <a:ext cx="2922814" cy="6858000"/>
          </a:xfrm>
          <a:prstGeom prst="rect">
            <a:avLst/>
          </a:prstGeom>
        </p:spPr>
      </p:pic>
    </p:spTree>
    <p:extLst>
      <p:ext uri="{BB962C8B-B14F-4D97-AF65-F5344CB8AC3E}">
        <p14:creationId xmlns:p14="http://schemas.microsoft.com/office/powerpoint/2010/main" val="291631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25800" y="1825625"/>
            <a:ext cx="8128000" cy="4351338"/>
          </a:xfrm>
        </p:spPr>
        <p:txBody>
          <a:bodyPr/>
          <a:lstStyle/>
          <a:p>
            <a:pPr marL="0" indent="0" algn="ctr">
              <a:lnSpc>
                <a:spcPct val="100000"/>
              </a:lnSpc>
              <a:buNone/>
            </a:pPr>
            <a:r>
              <a:rPr lang="en-US" dirty="0"/>
              <a:t>“</a:t>
            </a:r>
            <a:r>
              <a:rPr lang="pt-PT" b="1" dirty="0">
                <a:solidFill>
                  <a:srgbClr val="941651"/>
                </a:solidFill>
              </a:rPr>
              <a:t>“Bendiz ó minha alma o SENHOR, sem esquecer nenhum dos seus benefícios. </a:t>
            </a:r>
            <a:r>
              <a:rPr lang="pt-PT" dirty="0"/>
              <a:t>É ele quem perdoa todas as minhas culpas e cura todas as minhas enfermidades; é ele quem me resgata do túmulo e me enche de amor e ternura; é ele quem cumula de bens a minha vida e me dá a agilidade duma águia.” </a:t>
            </a:r>
          </a:p>
          <a:p>
            <a:pPr marL="0" indent="0" algn="ctr">
              <a:lnSpc>
                <a:spcPct val="100000"/>
              </a:lnSpc>
              <a:buNone/>
            </a:pPr>
            <a:r>
              <a:rPr lang="pt-PT" sz="2000" dirty="0"/>
              <a:t>(Salmos 103:2-5).</a:t>
            </a:r>
            <a:endParaRPr lang="en-US" sz="2000" dirty="0"/>
          </a:p>
        </p:txBody>
      </p:sp>
      <p:pic>
        <p:nvPicPr>
          <p:cNvPr id="5" name="Content Placeholder 3"/>
          <p:cNvPicPr>
            <a:picLocks noChangeAspect="1"/>
          </p:cNvPicPr>
          <p:nvPr/>
        </p:nvPicPr>
        <p:blipFill rotWithShape="1">
          <a:blip r:embed="rId3">
            <a:extLst>
              <a:ext uri="{28A0092B-C50C-407E-A947-70E740481C1C}">
                <a14:useLocalDpi xmlns:a14="http://schemas.microsoft.com/office/drawing/2010/main" val="0"/>
              </a:ext>
            </a:extLst>
          </a:blip>
          <a:srcRect r="69256"/>
          <a:stretch/>
        </p:blipFill>
        <p:spPr>
          <a:xfrm>
            <a:off x="0" y="0"/>
            <a:ext cx="2922814" cy="6858000"/>
          </a:xfrm>
          <a:prstGeom prst="rect">
            <a:avLst/>
          </a:prstGeom>
        </p:spPr>
      </p:pic>
    </p:spTree>
    <p:extLst>
      <p:ext uri="{BB962C8B-B14F-4D97-AF65-F5344CB8AC3E}">
        <p14:creationId xmlns:p14="http://schemas.microsoft.com/office/powerpoint/2010/main" val="3443546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0800" y="1825625"/>
            <a:ext cx="7899400" cy="3013075"/>
          </a:xfrm>
        </p:spPr>
        <p:txBody>
          <a:bodyPr>
            <a:normAutofit/>
          </a:bodyPr>
          <a:lstStyle/>
          <a:p>
            <a:pPr marL="0" indent="0" algn="ctr">
              <a:lnSpc>
                <a:spcPct val="100000"/>
              </a:lnSpc>
              <a:buNone/>
            </a:pPr>
            <a:r>
              <a:rPr lang="pt-PT" b="1" dirty="0"/>
              <a:t>Segundo</a:t>
            </a:r>
            <a:r>
              <a:rPr lang="pt-PT" dirty="0"/>
              <a:t>, o louvor abre a porta das bênçãos ao irmos à presença de Deus para oferecermos os nossos vasos de fragrância. “Bendito seja Deus, Pai de nosso Senhor Jesus, que </a:t>
            </a:r>
            <a:r>
              <a:rPr lang="pt-PT" b="1" dirty="0">
                <a:solidFill>
                  <a:srgbClr val="941651"/>
                </a:solidFill>
              </a:rPr>
              <a:t>nos encheu de bênçãos espirituais em Cristo</a:t>
            </a:r>
            <a:r>
              <a:rPr lang="pt-PT" dirty="0"/>
              <a:t>, nos céus.”</a:t>
            </a:r>
          </a:p>
          <a:p>
            <a:pPr marL="0" indent="0" algn="ctr">
              <a:lnSpc>
                <a:spcPct val="100000"/>
              </a:lnSpc>
              <a:buNone/>
            </a:pPr>
            <a:r>
              <a:rPr lang="en-US" sz="2000" dirty="0"/>
              <a:t>(</a:t>
            </a:r>
            <a:r>
              <a:rPr lang="en-US" sz="2000" dirty="0" err="1"/>
              <a:t>Efésios</a:t>
            </a:r>
            <a:r>
              <a:rPr lang="en-US" sz="2000" dirty="0"/>
              <a:t> 1:3)</a:t>
            </a:r>
          </a:p>
        </p:txBody>
      </p:sp>
      <p:pic>
        <p:nvPicPr>
          <p:cNvPr id="4" name="Content Placeholder 3"/>
          <p:cNvPicPr>
            <a:picLocks noChangeAspect="1"/>
          </p:cNvPicPr>
          <p:nvPr/>
        </p:nvPicPr>
        <p:blipFill rotWithShape="1">
          <a:blip r:embed="rId3">
            <a:extLst>
              <a:ext uri="{28A0092B-C50C-407E-A947-70E740481C1C}">
                <a14:useLocalDpi xmlns:a14="http://schemas.microsoft.com/office/drawing/2010/main" val="0"/>
              </a:ext>
            </a:extLst>
          </a:blip>
          <a:srcRect r="69256"/>
          <a:stretch/>
        </p:blipFill>
        <p:spPr>
          <a:xfrm>
            <a:off x="0" y="0"/>
            <a:ext cx="2922814" cy="6858000"/>
          </a:xfrm>
          <a:prstGeom prst="rect">
            <a:avLst/>
          </a:prstGeom>
        </p:spPr>
      </p:pic>
    </p:spTree>
    <p:extLst>
      <p:ext uri="{BB962C8B-B14F-4D97-AF65-F5344CB8AC3E}">
        <p14:creationId xmlns:p14="http://schemas.microsoft.com/office/powerpoint/2010/main" val="7304133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1600"/>
            <a:ext cx="12192000" cy="6959600"/>
          </a:xfrm>
          <a:prstGeom prst="rect">
            <a:avLst/>
          </a:prstGeom>
        </p:spPr>
      </p:pic>
      <p:sp>
        <p:nvSpPr>
          <p:cNvPr id="3" name="Content Placeholder 2"/>
          <p:cNvSpPr>
            <a:spLocks noGrp="1"/>
          </p:cNvSpPr>
          <p:nvPr>
            <p:ph idx="1"/>
          </p:nvPr>
        </p:nvSpPr>
        <p:spPr>
          <a:xfrm>
            <a:off x="2209800" y="2794001"/>
            <a:ext cx="9144000" cy="2057400"/>
          </a:xfrm>
        </p:spPr>
        <p:txBody>
          <a:bodyPr>
            <a:normAutofit/>
          </a:bodyPr>
          <a:lstStyle/>
          <a:p>
            <a:pPr marL="0" indent="0">
              <a:lnSpc>
                <a:spcPct val="100000"/>
              </a:lnSpc>
              <a:buNone/>
            </a:pPr>
            <a:r>
              <a:rPr lang="pt-PT" b="1" dirty="0"/>
              <a:t>E por fim</a:t>
            </a:r>
            <a:r>
              <a:rPr lang="pt-PT" dirty="0"/>
              <a:t>—porque somos abençoadas para sermos uma benção—o nosso louvor trará outros a Cristo. </a:t>
            </a:r>
            <a:endParaRPr lang="en-US" dirty="0"/>
          </a:p>
        </p:txBody>
      </p:sp>
    </p:spTree>
    <p:extLst>
      <p:ext uri="{BB962C8B-B14F-4D97-AF65-F5344CB8AC3E}">
        <p14:creationId xmlns:p14="http://schemas.microsoft.com/office/powerpoint/2010/main" val="7681603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990600" y="2768600"/>
            <a:ext cx="10515600" cy="3606799"/>
          </a:xfrm>
        </p:spPr>
        <p:txBody>
          <a:bodyPr>
            <a:normAutofit/>
          </a:bodyPr>
          <a:lstStyle/>
          <a:p>
            <a:pPr marL="0" indent="0" algn="ctr">
              <a:lnSpc>
                <a:spcPct val="160000"/>
              </a:lnSpc>
              <a:buNone/>
            </a:pPr>
            <a:r>
              <a:rPr lang="pt-PT" sz="2600" dirty="0">
                <a:latin typeface="Avenir Next" charset="0"/>
                <a:ea typeface="Avenir Next" charset="0"/>
                <a:cs typeface="Avenir Next" charset="0"/>
              </a:rPr>
              <a:t>"Convosco porém não é assim, porque são geração escolhida, sacerdócio real, nação santa, povo que pertence a Deus para proclamar as admiráveis obras </a:t>
            </a:r>
            <a:r>
              <a:rPr lang="pt-PT" sz="2600" b="1" dirty="0">
                <a:solidFill>
                  <a:srgbClr val="941651"/>
                </a:solidFill>
                <a:latin typeface="Avenir Next" charset="0"/>
                <a:ea typeface="Avenir Next" charset="0"/>
                <a:cs typeface="Avenir Next" charset="0"/>
              </a:rPr>
              <a:t>daquele que vos chamou das trevas para a sua luz maravilhosa</a:t>
            </a:r>
            <a:r>
              <a:rPr lang="pt-PT" sz="2600" dirty="0">
                <a:latin typeface="Avenir Next" charset="0"/>
                <a:ea typeface="Avenir Next" charset="0"/>
                <a:cs typeface="Avenir Next" charset="0"/>
              </a:rPr>
              <a:t>.” </a:t>
            </a:r>
          </a:p>
          <a:p>
            <a:pPr marL="0" indent="0" algn="ctr">
              <a:lnSpc>
                <a:spcPct val="160000"/>
              </a:lnSpc>
              <a:buNone/>
            </a:pPr>
            <a:r>
              <a:rPr lang="pt-PT" sz="2600" dirty="0">
                <a:latin typeface="Avenir Next" charset="0"/>
                <a:ea typeface="Avenir Next" charset="0"/>
                <a:cs typeface="Avenir Next" charset="0"/>
              </a:rPr>
              <a:t>(1 Pedro 2:9).</a:t>
            </a:r>
            <a:endParaRPr lang="en-US" dirty="0">
              <a:latin typeface="Avenir Next" charset="0"/>
              <a:ea typeface="Avenir Next" charset="0"/>
              <a:cs typeface="Avenir Next" charset="0"/>
            </a:endParaRPr>
          </a:p>
        </p:txBody>
      </p:sp>
    </p:spTree>
    <p:extLst>
      <p:ext uri="{BB962C8B-B14F-4D97-AF65-F5344CB8AC3E}">
        <p14:creationId xmlns:p14="http://schemas.microsoft.com/office/powerpoint/2010/main" val="1820174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63900" y="1825625"/>
            <a:ext cx="8089900" cy="4351338"/>
          </a:xfrm>
        </p:spPr>
        <p:txBody>
          <a:bodyPr>
            <a:normAutofit lnSpcReduction="10000"/>
          </a:bodyPr>
          <a:lstStyle/>
          <a:p>
            <a:pPr marL="0" indent="0" algn="ctr">
              <a:lnSpc>
                <a:spcPct val="150000"/>
              </a:lnSpc>
              <a:buNone/>
            </a:pPr>
            <a:r>
              <a:rPr lang="pt-PT" sz="2400" dirty="0"/>
              <a:t>Nesta sessão faremos três coisas. </a:t>
            </a:r>
            <a:r>
              <a:rPr lang="pt-PT" sz="2400" b="1" dirty="0"/>
              <a:t>Primeiro</a:t>
            </a:r>
            <a:r>
              <a:rPr lang="pt-PT" sz="2400" dirty="0"/>
              <a:t>, vamos explorar razões para louvar a Deus. </a:t>
            </a:r>
            <a:r>
              <a:rPr lang="pt-PT" sz="2400" b="1" dirty="0"/>
              <a:t>Segundo</a:t>
            </a:r>
            <a:r>
              <a:rPr lang="pt-PT" sz="2400" dirty="0"/>
              <a:t>, vamos ver como o resultado do nosso louvor a Deus pode tornar-se numa benção para as nossas vidas e que podemos passar a outros. Afinal, lembrem-se que somos </a:t>
            </a:r>
            <a:r>
              <a:rPr lang="pt-PT" sz="2400" b="1" dirty="0"/>
              <a:t>“Abençoados para sermos uma benção.”</a:t>
            </a:r>
            <a:r>
              <a:rPr lang="pt-PT" sz="2400" dirty="0"/>
              <a:t> Durante este tempo precioso que passaremos juntos, vamos ter a oportunidade de aprender, interagir, discutir e sermos abençoados!</a:t>
            </a:r>
          </a:p>
        </p:txBody>
      </p:sp>
      <p:pic>
        <p:nvPicPr>
          <p:cNvPr id="4" name="Content Placeholder 3"/>
          <p:cNvPicPr>
            <a:picLocks noChangeAspect="1"/>
          </p:cNvPicPr>
          <p:nvPr/>
        </p:nvPicPr>
        <p:blipFill rotWithShape="1">
          <a:blip r:embed="rId3">
            <a:extLst>
              <a:ext uri="{28A0092B-C50C-407E-A947-70E740481C1C}">
                <a14:useLocalDpi xmlns:a14="http://schemas.microsoft.com/office/drawing/2010/main" val="0"/>
              </a:ext>
            </a:extLst>
          </a:blip>
          <a:srcRect r="69256"/>
          <a:stretch/>
        </p:blipFill>
        <p:spPr>
          <a:xfrm>
            <a:off x="0" y="0"/>
            <a:ext cx="2922814" cy="6858000"/>
          </a:xfrm>
          <a:prstGeom prst="rect">
            <a:avLst/>
          </a:prstGeom>
        </p:spPr>
      </p:pic>
    </p:spTree>
    <p:extLst>
      <p:ext uri="{BB962C8B-B14F-4D97-AF65-F5344CB8AC3E}">
        <p14:creationId xmlns:p14="http://schemas.microsoft.com/office/powerpoint/2010/main" val="1837470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816"/>
            <a:ext cx="12192000" cy="6843184"/>
          </a:xfrm>
          <a:prstGeom prst="rect">
            <a:avLst/>
          </a:prstGeom>
        </p:spPr>
      </p:pic>
      <p:sp>
        <p:nvSpPr>
          <p:cNvPr id="2" name="Title 1"/>
          <p:cNvSpPr>
            <a:spLocks noGrp="1"/>
          </p:cNvSpPr>
          <p:nvPr>
            <p:ph type="title"/>
          </p:nvPr>
        </p:nvSpPr>
        <p:spPr>
          <a:xfrm>
            <a:off x="4953000" y="936625"/>
            <a:ext cx="6400800" cy="1325563"/>
          </a:xfrm>
        </p:spPr>
        <p:txBody>
          <a:bodyPr/>
          <a:lstStyle/>
          <a:p>
            <a:r>
              <a:rPr lang="en-US" b="1" dirty="0">
                <a:solidFill>
                  <a:srgbClr val="941651"/>
                </a:solidFill>
                <a:latin typeface="Avenir Next" charset="0"/>
                <a:ea typeface="Avenir Next" charset="0"/>
                <a:cs typeface="Avenir Next" charset="0"/>
              </a:rPr>
              <a:t>LOUVOR NO CÉU</a:t>
            </a:r>
          </a:p>
        </p:txBody>
      </p:sp>
      <p:sp>
        <p:nvSpPr>
          <p:cNvPr id="3" name="Content Placeholder 2"/>
          <p:cNvSpPr>
            <a:spLocks noGrp="1"/>
          </p:cNvSpPr>
          <p:nvPr>
            <p:ph idx="1"/>
          </p:nvPr>
        </p:nvSpPr>
        <p:spPr>
          <a:xfrm>
            <a:off x="1828800" y="2867025"/>
            <a:ext cx="9017000" cy="2009775"/>
          </a:xfrm>
        </p:spPr>
        <p:txBody>
          <a:bodyPr>
            <a:normAutofit lnSpcReduction="10000"/>
          </a:bodyPr>
          <a:lstStyle/>
          <a:p>
            <a:pPr marL="0" indent="0" algn="ctr">
              <a:lnSpc>
                <a:spcPct val="150000"/>
              </a:lnSpc>
              <a:buNone/>
            </a:pPr>
            <a:r>
              <a:rPr lang="pt-PT" dirty="0"/>
              <a:t>Vamos iniciar o nosso tempo juntos lendo </a:t>
            </a:r>
            <a:r>
              <a:rPr lang="pt-PT" b="1" dirty="0"/>
              <a:t>Apocalipse 5:11-14</a:t>
            </a:r>
            <a:r>
              <a:rPr lang="pt-PT" dirty="0"/>
              <a:t>. Esta é uma bonita imagem de como é o louvor a Deus no céu. Depois de lermos, vamos falar um pouco sobre o texto.</a:t>
            </a:r>
            <a:endParaRPr lang="en-US" dirty="0"/>
          </a:p>
        </p:txBody>
      </p:sp>
    </p:spTree>
    <p:extLst>
      <p:ext uri="{BB962C8B-B14F-4D97-AF65-F5344CB8AC3E}">
        <p14:creationId xmlns:p14="http://schemas.microsoft.com/office/powerpoint/2010/main" val="1557211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777"/>
            <a:ext cx="12192000" cy="6838523"/>
          </a:xfrm>
          <a:prstGeom prst="rect">
            <a:avLst/>
          </a:prstGeom>
        </p:spPr>
      </p:pic>
      <p:sp>
        <p:nvSpPr>
          <p:cNvPr id="3" name="Content Placeholder 2"/>
          <p:cNvSpPr>
            <a:spLocks noGrp="1"/>
          </p:cNvSpPr>
          <p:nvPr>
            <p:ph idx="1"/>
          </p:nvPr>
        </p:nvSpPr>
        <p:spPr>
          <a:xfrm>
            <a:off x="2146300" y="3146425"/>
            <a:ext cx="8636000" cy="2127940"/>
          </a:xfrm>
        </p:spPr>
        <p:txBody>
          <a:bodyPr>
            <a:normAutofit/>
          </a:bodyPr>
          <a:lstStyle/>
          <a:p>
            <a:pPr marL="0" indent="0" algn="ctr">
              <a:lnSpc>
                <a:spcPct val="150000"/>
              </a:lnSpc>
              <a:buNone/>
            </a:pPr>
            <a:r>
              <a:rPr lang="pt-PT" dirty="0">
                <a:latin typeface="Avenir Next" charset="0"/>
                <a:ea typeface="Avenir Next" charset="0"/>
                <a:cs typeface="Avenir Next" charset="0"/>
              </a:rPr>
              <a:t>NESTA PASSAGEM BÍBLICA, QUEM ESTÁ A DISPONIBILIZAR O VASO DE LOUVOR-FRAGRÂNCIA A DEUS?</a:t>
            </a:r>
            <a:r>
              <a:rPr lang="en-US" dirty="0">
                <a:latin typeface="Avenir Next" charset="0"/>
                <a:ea typeface="Avenir Next" charset="0"/>
                <a:cs typeface="Avenir Next" charset="0"/>
              </a:rPr>
              <a:t> PORQUÊ?</a:t>
            </a:r>
          </a:p>
        </p:txBody>
      </p:sp>
    </p:spTree>
    <p:extLst>
      <p:ext uri="{BB962C8B-B14F-4D97-AF65-F5344CB8AC3E}">
        <p14:creationId xmlns:p14="http://schemas.microsoft.com/office/powerpoint/2010/main" val="663297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293600" cy="6843184"/>
          </a:xfrm>
          <a:prstGeom prst="rect">
            <a:avLst/>
          </a:prstGeom>
        </p:spPr>
      </p:pic>
      <p:sp>
        <p:nvSpPr>
          <p:cNvPr id="2" name="Title 1"/>
          <p:cNvSpPr>
            <a:spLocks noGrp="1"/>
          </p:cNvSpPr>
          <p:nvPr>
            <p:ph type="title"/>
          </p:nvPr>
        </p:nvSpPr>
        <p:spPr>
          <a:xfrm>
            <a:off x="4330700" y="746125"/>
            <a:ext cx="7759700" cy="1325563"/>
          </a:xfrm>
        </p:spPr>
        <p:txBody>
          <a:bodyPr>
            <a:normAutofit/>
          </a:bodyPr>
          <a:lstStyle/>
          <a:p>
            <a:pPr algn="ctr"/>
            <a:r>
              <a:rPr lang="pt-PT" sz="3200" dirty="0">
                <a:solidFill>
                  <a:srgbClr val="941651"/>
                </a:solidFill>
                <a:latin typeface="Avenir Next" charset="0"/>
                <a:ea typeface="Avenir Next" charset="0"/>
                <a:cs typeface="Avenir Next" charset="0"/>
              </a:rPr>
              <a:t>RAZÕES PARA </a:t>
            </a:r>
            <a:r>
              <a:rPr lang="pt-PT" sz="3200" b="1" dirty="0">
                <a:solidFill>
                  <a:srgbClr val="941651"/>
                </a:solidFill>
                <a:latin typeface="Avenir Next" charset="0"/>
                <a:ea typeface="Avenir Next" charset="0"/>
                <a:cs typeface="Avenir Next" charset="0"/>
              </a:rPr>
              <a:t>DERRAMARMOS OS NOSSOS FRASCOS DE FRAGRÂNCIA </a:t>
            </a:r>
            <a:r>
              <a:rPr lang="pt-PT" sz="3200" dirty="0">
                <a:solidFill>
                  <a:srgbClr val="941651"/>
                </a:solidFill>
                <a:latin typeface="Avenir Next" charset="0"/>
                <a:ea typeface="Avenir Next" charset="0"/>
                <a:cs typeface="Avenir Next" charset="0"/>
              </a:rPr>
              <a:t>SOBRE DEUS </a:t>
            </a:r>
            <a:endParaRPr lang="en-US" sz="3200" dirty="0">
              <a:solidFill>
                <a:srgbClr val="941651"/>
              </a:solidFill>
              <a:latin typeface="Avenir Next" charset="0"/>
              <a:ea typeface="Avenir Next" charset="0"/>
              <a:cs typeface="Avenir Next" charset="0"/>
            </a:endParaRPr>
          </a:p>
        </p:txBody>
      </p:sp>
      <p:sp>
        <p:nvSpPr>
          <p:cNvPr id="3" name="Content Placeholder 2"/>
          <p:cNvSpPr>
            <a:spLocks noGrp="1"/>
          </p:cNvSpPr>
          <p:nvPr>
            <p:ph idx="1"/>
          </p:nvPr>
        </p:nvSpPr>
        <p:spPr>
          <a:xfrm>
            <a:off x="2159000" y="2981325"/>
            <a:ext cx="8801100" cy="2022475"/>
          </a:xfrm>
        </p:spPr>
        <p:txBody>
          <a:bodyPr>
            <a:normAutofit/>
          </a:bodyPr>
          <a:lstStyle/>
          <a:p>
            <a:pPr marL="0" indent="0" algn="ctr">
              <a:lnSpc>
                <a:spcPct val="150000"/>
              </a:lnSpc>
              <a:buNone/>
            </a:pPr>
            <a:r>
              <a:rPr lang="pt-PT" sz="2400" dirty="0">
                <a:latin typeface="Avenir Next" charset="0"/>
                <a:ea typeface="Avenir Next" charset="0"/>
                <a:cs typeface="Avenir Next" charset="0"/>
              </a:rPr>
              <a:t>AGORA VAMOS OLHAR PARA </a:t>
            </a:r>
            <a:r>
              <a:rPr lang="pt-PT" sz="2400" b="1" dirty="0">
                <a:latin typeface="Avenir Next" charset="0"/>
                <a:ea typeface="Avenir Next" charset="0"/>
                <a:cs typeface="Avenir Next" charset="0"/>
              </a:rPr>
              <a:t>ALGUMAS RAZÕES IMPORTANTES PORQUE DEUS MERECE O NOSSO LOUVOR </a:t>
            </a:r>
            <a:r>
              <a:rPr lang="pt-PT" sz="2400" dirty="0">
                <a:latin typeface="Avenir Next" charset="0"/>
                <a:ea typeface="Avenir Next" charset="0"/>
                <a:cs typeface="Avenir Next" charset="0"/>
              </a:rPr>
              <a:t>E PORQUE É QUE LHE DEVEMOS UMA OFERTA DE FRAGRANTE LOUVOR.</a:t>
            </a:r>
            <a:endParaRPr lang="en-US" sz="2400" dirty="0">
              <a:latin typeface="Avenir Next" charset="0"/>
              <a:ea typeface="Avenir Next" charset="0"/>
              <a:cs typeface="Avenir Next" charset="0"/>
            </a:endParaRPr>
          </a:p>
        </p:txBody>
      </p:sp>
    </p:spTree>
    <p:extLst>
      <p:ext uri="{BB962C8B-B14F-4D97-AF65-F5344CB8AC3E}">
        <p14:creationId xmlns:p14="http://schemas.microsoft.com/office/powerpoint/2010/main" val="527106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946900"/>
          </a:xfrm>
          <a:prstGeom prst="rect">
            <a:avLst/>
          </a:prstGeom>
        </p:spPr>
      </p:pic>
      <p:sp>
        <p:nvSpPr>
          <p:cNvPr id="3" name="Content Placeholder 2"/>
          <p:cNvSpPr>
            <a:spLocks noGrp="1"/>
          </p:cNvSpPr>
          <p:nvPr>
            <p:ph idx="1"/>
          </p:nvPr>
        </p:nvSpPr>
        <p:spPr>
          <a:xfrm>
            <a:off x="2324100" y="2689225"/>
            <a:ext cx="9029700" cy="3521075"/>
          </a:xfrm>
        </p:spPr>
        <p:txBody>
          <a:bodyPr>
            <a:normAutofit/>
          </a:bodyPr>
          <a:lstStyle/>
          <a:p>
            <a:pPr>
              <a:lnSpc>
                <a:spcPct val="150000"/>
              </a:lnSpc>
            </a:pPr>
            <a:r>
              <a:rPr lang="pt-PT" b="1" dirty="0"/>
              <a:t>Primeiro</a:t>
            </a:r>
            <a:r>
              <a:rPr lang="pt-PT" dirty="0"/>
              <a:t>, como já estabelecemos na passagem Bíblica, </a:t>
            </a:r>
            <a:r>
              <a:rPr lang="pt-PT" sz="2400" b="1" i="1" dirty="0">
                <a:solidFill>
                  <a:srgbClr val="941651"/>
                </a:solidFill>
              </a:rPr>
              <a:t>só Ele é merecedor do nosso louvor</a:t>
            </a:r>
            <a:r>
              <a:rPr lang="pt-PT" dirty="0"/>
              <a:t>. Contudo, tristemente, por vezes, o nosso louvor a Deus ascende e cai com as bênçãos que vemos—ou não—nas nossas vidas.</a:t>
            </a:r>
            <a:endParaRPr lang="en-US" dirty="0"/>
          </a:p>
        </p:txBody>
      </p:sp>
    </p:spTree>
    <p:extLst>
      <p:ext uri="{BB962C8B-B14F-4D97-AF65-F5344CB8AC3E}">
        <p14:creationId xmlns:p14="http://schemas.microsoft.com/office/powerpoint/2010/main" val="1969292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899"/>
            <a:ext cx="12192000" cy="6946900"/>
          </a:xfrm>
          <a:prstGeom prst="rect">
            <a:avLst/>
          </a:prstGeom>
        </p:spPr>
      </p:pic>
      <p:sp>
        <p:nvSpPr>
          <p:cNvPr id="3" name="Content Placeholder 2"/>
          <p:cNvSpPr>
            <a:spLocks noGrp="1"/>
          </p:cNvSpPr>
          <p:nvPr>
            <p:ph idx="1"/>
          </p:nvPr>
        </p:nvSpPr>
        <p:spPr>
          <a:xfrm>
            <a:off x="2616200" y="2663825"/>
            <a:ext cx="8026400" cy="3140075"/>
          </a:xfrm>
        </p:spPr>
        <p:txBody>
          <a:bodyPr>
            <a:normAutofit fontScale="92500"/>
          </a:bodyPr>
          <a:lstStyle/>
          <a:p>
            <a:pPr marL="0" indent="0" algn="ctr">
              <a:lnSpc>
                <a:spcPct val="150000"/>
              </a:lnSpc>
              <a:buNone/>
            </a:pPr>
            <a:r>
              <a:rPr lang="pt-PT" b="1" dirty="0"/>
              <a:t>Uma segunda razão </a:t>
            </a:r>
            <a:r>
              <a:rPr lang="pt-PT" dirty="0"/>
              <a:t>para louvar a Deus é simplesmente </a:t>
            </a:r>
            <a:r>
              <a:rPr lang="pt-PT" sz="2600" b="1" i="1" dirty="0">
                <a:solidFill>
                  <a:srgbClr val="941651"/>
                </a:solidFill>
              </a:rPr>
              <a:t>porque Ele nos convida a fazê-lo</a:t>
            </a:r>
            <a:r>
              <a:rPr lang="pt-PT" dirty="0"/>
              <a:t>. O salmista escreveu, “Que todos os seres vivos louvem o SENHOR! Aleluia!” </a:t>
            </a:r>
          </a:p>
          <a:p>
            <a:pPr marL="0" indent="0" algn="ctr">
              <a:lnSpc>
                <a:spcPct val="150000"/>
              </a:lnSpc>
              <a:buNone/>
            </a:pPr>
            <a:r>
              <a:rPr lang="pt-PT" dirty="0"/>
              <a:t>(Salmos 150:6). </a:t>
            </a:r>
            <a:endParaRPr lang="en-US" sz="2000" dirty="0"/>
          </a:p>
        </p:txBody>
      </p:sp>
    </p:spTree>
    <p:extLst>
      <p:ext uri="{BB962C8B-B14F-4D97-AF65-F5344CB8AC3E}">
        <p14:creationId xmlns:p14="http://schemas.microsoft.com/office/powerpoint/2010/main" val="1086473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3" name="Content Placeholder 2"/>
          <p:cNvSpPr>
            <a:spLocks noGrp="1"/>
          </p:cNvSpPr>
          <p:nvPr>
            <p:ph idx="1"/>
          </p:nvPr>
        </p:nvSpPr>
        <p:spPr>
          <a:xfrm>
            <a:off x="1137920" y="2360612"/>
            <a:ext cx="9780325" cy="4282349"/>
          </a:xfrm>
        </p:spPr>
        <p:txBody>
          <a:bodyPr>
            <a:normAutofit fontScale="77500" lnSpcReduction="20000"/>
          </a:bodyPr>
          <a:lstStyle/>
          <a:p>
            <a:pPr marL="0" indent="0" algn="ctr">
              <a:lnSpc>
                <a:spcPct val="150000"/>
              </a:lnSpc>
              <a:buNone/>
            </a:pPr>
            <a:r>
              <a:rPr lang="pt-PT" b="1" dirty="0"/>
              <a:t>Uma terceira razão </a:t>
            </a:r>
            <a:r>
              <a:rPr lang="pt-PT" dirty="0"/>
              <a:t>para louvar a Deus é porque </a:t>
            </a:r>
            <a:r>
              <a:rPr lang="pt-PT" sz="3100" b="1" i="1" dirty="0">
                <a:solidFill>
                  <a:srgbClr val="941651"/>
                </a:solidFill>
              </a:rPr>
              <a:t>fazê-lo possibilita um relacionamento mais próximo com Ele</a:t>
            </a:r>
            <a:r>
              <a:rPr lang="pt-PT" dirty="0"/>
              <a:t>. O salmista escreveu acerca de Deus, “Tu, porém és santo; habitas entre os louvores de Israel.” </a:t>
            </a:r>
          </a:p>
          <a:p>
            <a:pPr marL="0" indent="0" algn="ctr">
              <a:lnSpc>
                <a:spcPct val="150000"/>
              </a:lnSpc>
              <a:buNone/>
            </a:pPr>
            <a:r>
              <a:rPr lang="pt-PT" dirty="0"/>
              <a:t>(Salmos 22:4). </a:t>
            </a:r>
          </a:p>
          <a:p>
            <a:pPr marL="0" indent="0" algn="ctr">
              <a:lnSpc>
                <a:spcPct val="150000"/>
              </a:lnSpc>
              <a:buNone/>
            </a:pPr>
            <a:r>
              <a:rPr lang="pt-PT" dirty="0"/>
              <a:t>O louvor convida a presença de Deus a estar mais profundamente nas nossas vidas ao nos aproximarmos Dele. “Vão ao encontro de Deus e ele virá ao vosso encontro.” Diz o apóstolo Tiago </a:t>
            </a:r>
          </a:p>
          <a:p>
            <a:pPr marL="0" indent="0" algn="ctr">
              <a:lnSpc>
                <a:spcPct val="150000"/>
              </a:lnSpc>
              <a:buNone/>
            </a:pPr>
            <a:r>
              <a:rPr lang="pt-PT" dirty="0"/>
              <a:t>(Tiago 4:8). </a:t>
            </a:r>
            <a:endParaRPr lang="en-US" sz="2000" dirty="0"/>
          </a:p>
        </p:txBody>
      </p:sp>
    </p:spTree>
    <p:extLst>
      <p:ext uri="{BB962C8B-B14F-4D97-AF65-F5344CB8AC3E}">
        <p14:creationId xmlns:p14="http://schemas.microsoft.com/office/powerpoint/2010/main" val="2996555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2557</TotalTime>
  <Words>3482</Words>
  <Application>Microsoft Office PowerPoint</Application>
  <PresentationFormat>Ecrã Panorâmico</PresentationFormat>
  <Paragraphs>142</Paragraphs>
  <Slides>25</Slides>
  <Notes>25</Notes>
  <HiddenSlides>0</HiddenSlides>
  <MMClips>0</MMClips>
  <ScaleCrop>false</ScaleCrop>
  <HeadingPairs>
    <vt:vector size="6" baseType="variant">
      <vt:variant>
        <vt:lpstr>Tipos de letra usados</vt:lpstr>
      </vt:variant>
      <vt:variant>
        <vt:i4>4</vt:i4>
      </vt:variant>
      <vt:variant>
        <vt:lpstr>Tema</vt:lpstr>
      </vt:variant>
      <vt:variant>
        <vt:i4>1</vt:i4>
      </vt:variant>
      <vt:variant>
        <vt:lpstr>Títulos dos diapositivos</vt:lpstr>
      </vt:variant>
      <vt:variant>
        <vt:i4>25</vt:i4>
      </vt:variant>
    </vt:vector>
  </HeadingPairs>
  <TitlesOfParts>
    <vt:vector size="30" baseType="lpstr">
      <vt:lpstr>Arial</vt:lpstr>
      <vt:lpstr>Avenir Next</vt:lpstr>
      <vt:lpstr>Calibri</vt:lpstr>
      <vt:lpstr>Calibri Light</vt:lpstr>
      <vt:lpstr>Office Theme</vt:lpstr>
      <vt:lpstr>VASOS DE FRAGRÂNCIA  RELEASING OUR PRAISE INTO BLESSINGS</vt:lpstr>
      <vt:lpstr>Apresentação do PowerPoint</vt:lpstr>
      <vt:lpstr>Apresentação do PowerPoint</vt:lpstr>
      <vt:lpstr>LOUVOR NO CÉU</vt:lpstr>
      <vt:lpstr>Apresentação do PowerPoint</vt:lpstr>
      <vt:lpstr>RAZÕES PARA DERRAMARMOS OS NOSSOS FRASCOS DE FRAGRÂNCIA SOBRE DEUS </vt:lpstr>
      <vt:lpstr>Apresentação do PowerPoint</vt:lpstr>
      <vt:lpstr>Apresentação do PowerPoint</vt:lpstr>
      <vt:lpstr>Apresentação do PowerPoint</vt:lpstr>
      <vt:lpstr>Apresentação do PowerPoint</vt:lpstr>
      <vt:lpstr>Apresentação do PowerPoint</vt:lpstr>
      <vt:lpstr>Apresentação do PowerPoint</vt:lpstr>
      <vt:lpstr>ATIVIDADE DE GRUPO  SITUAÇÕES BÍBLICAS EM QUE DERRAMAR VASOS DE LOUVOR RESULTOU EM BÊNÇÃOS</vt:lpstr>
      <vt:lpstr>GRUPO 1 II Crónicas 20:20-22</vt:lpstr>
      <vt:lpstr>Apresentação do PowerPoint</vt:lpstr>
      <vt:lpstr>Apresentação do PowerPoint</vt:lpstr>
      <vt:lpstr>GRUPO 2 I PEDRO 2:9</vt:lpstr>
      <vt:lpstr>Apresentação do PowerPoint</vt:lpstr>
      <vt:lpstr>GRUPO 3 ATOS 16:25, 26</vt:lpstr>
      <vt:lpstr>PENSAMENTOS FINAIS ACERCA DO LOUVOR QUE SE TRANSFORMA EM BÊNÇÃOS </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Jars of Fragrance  (Releasing Our Praise into Blessings)</dc:title>
  <dc:creator>Arrais, Raquel</dc:creator>
  <cp:lastModifiedBy>Raquel Silva</cp:lastModifiedBy>
  <cp:revision>41</cp:revision>
  <dcterms:created xsi:type="dcterms:W3CDTF">2018-01-11T17:16:33Z</dcterms:created>
  <dcterms:modified xsi:type="dcterms:W3CDTF">2018-03-28T11:42:15Z</dcterms:modified>
</cp:coreProperties>
</file>