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58" r:id="rId4"/>
    <p:sldId id="265" r:id="rId5"/>
    <p:sldId id="266" r:id="rId6"/>
    <p:sldId id="267" r:id="rId7"/>
    <p:sldId id="268" r:id="rId8"/>
    <p:sldId id="269" r:id="rId9"/>
    <p:sldId id="270" r:id="rId10"/>
    <p:sldId id="271" r:id="rId11"/>
    <p:sldId id="272" r:id="rId12"/>
    <p:sldId id="273" r:id="rId13"/>
    <p:sldId id="274" r:id="rId14"/>
    <p:sldId id="275" r:id="rId15"/>
    <p:sldId id="27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39"/>
    <p:restoredTop sz="82472" autoAdjust="0"/>
  </p:normalViewPr>
  <p:slideViewPr>
    <p:cSldViewPr snapToGrid="0" snapToObjects="1">
      <p:cViewPr varScale="1">
        <p:scale>
          <a:sx n="60" d="100"/>
          <a:sy n="60" d="100"/>
        </p:scale>
        <p:origin x="1026" y="42"/>
      </p:cViewPr>
      <p:guideLst/>
    </p:cSldViewPr>
  </p:slideViewPr>
  <p:notesTextViewPr>
    <p:cViewPr>
      <p:scale>
        <a:sx n="1" d="1"/>
        <a:sy n="1" d="1"/>
      </p:scale>
      <p:origin x="0" y="0"/>
    </p:cViewPr>
  </p:notesTextViewPr>
  <p:notesViewPr>
    <p:cSldViewPr snapToGrid="0" snapToObjects="1">
      <p:cViewPr varScale="1">
        <p:scale>
          <a:sx n="142" d="100"/>
          <a:sy n="142" d="100"/>
        </p:scale>
        <p:origin x="203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0EB4E-2D67-324F-9965-18653F5336F3}" type="datetimeFigureOut">
              <a:rPr lang="en-US" smtClean="0"/>
              <a:t>3/26/2018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52D3D2-E3C8-2347-9F30-B9F610FBBB12}" type="slidenum">
              <a:rPr lang="en-US" smtClean="0"/>
              <a:t>‹nº›</a:t>
            </a:fld>
            <a:endParaRPr lang="en-US"/>
          </a:p>
        </p:txBody>
      </p:sp>
    </p:spTree>
    <p:extLst>
      <p:ext uri="{BB962C8B-B14F-4D97-AF65-F5344CB8AC3E}">
        <p14:creationId xmlns:p14="http://schemas.microsoft.com/office/powerpoint/2010/main" val="73486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Sermon: “</a:t>
            </a:r>
            <a:r>
              <a:rPr lang="en-US" sz="1200" kern="1200" dirty="0">
                <a:solidFill>
                  <a:schemeClr val="tx1"/>
                </a:solidFill>
                <a:effectLst/>
                <a:latin typeface="+mn-lt"/>
                <a:ea typeface="+mn-ea"/>
                <a:cs typeface="+mn-cs"/>
              </a:rPr>
              <a:t>Blessed to Be a Blessing”</a:t>
            </a:r>
          </a:p>
        </p:txBody>
      </p:sp>
      <p:sp>
        <p:nvSpPr>
          <p:cNvPr id="4" name="Slide Number Placeholder 3"/>
          <p:cNvSpPr>
            <a:spLocks noGrp="1"/>
          </p:cNvSpPr>
          <p:nvPr>
            <p:ph type="sldNum" sz="quarter" idx="10"/>
          </p:nvPr>
        </p:nvSpPr>
        <p:spPr/>
        <p:txBody>
          <a:bodyPr/>
          <a:lstStyle/>
          <a:p>
            <a:fld id="{CA52D3D2-E3C8-2347-9F30-B9F610FBBB12}" type="slidenum">
              <a:rPr lang="en-US" smtClean="0"/>
              <a:t>1</a:t>
            </a:fld>
            <a:endParaRPr lang="en-US"/>
          </a:p>
        </p:txBody>
      </p:sp>
    </p:spTree>
    <p:extLst>
      <p:ext uri="{BB962C8B-B14F-4D97-AF65-F5344CB8AC3E}">
        <p14:creationId xmlns:p14="http://schemas.microsoft.com/office/powerpoint/2010/main" val="279852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48150"/>
            <a:ext cx="5486400" cy="3600450"/>
          </a:xfrm>
        </p:spPr>
        <p:txBody>
          <a:bodyPr/>
          <a:lstStyle/>
          <a:p>
            <a:r>
              <a:rPr lang="pt-PT" sz="1200" b="1" kern="1200" noProof="0" dirty="0">
                <a:solidFill>
                  <a:schemeClr val="tx1"/>
                </a:solidFill>
                <a:effectLst/>
                <a:latin typeface="+mn-lt"/>
                <a:ea typeface="+mn-ea"/>
                <a:cs typeface="+mn-cs"/>
              </a:rPr>
              <a:t>2. Contentamento</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Segundo, ela deixa um legado de contentamento com aquilo que já tem. Quando, por gratidão, Eliseu ofereceu à mulher intervenção governamental, ela afirmou que já estava satisfeita com o que tinha na vida. </a:t>
            </a:r>
          </a:p>
          <a:p>
            <a:r>
              <a:rPr lang="pt-PT" sz="1200" kern="1200" dirty="0">
                <a:solidFill>
                  <a:schemeClr val="tx1"/>
                </a:solidFill>
                <a:effectLst/>
                <a:latin typeface="+mn-lt"/>
                <a:ea typeface="+mn-ea"/>
                <a:cs typeface="+mn-cs"/>
              </a:rPr>
              <a:t>O que é que vocês e eu teríamos pedido a Eliseu, se tivéssemos tido a oportunidade? Ajuda financeira? Uma casa maior ou roupas mais bonitas? Um cargo público bem pago ou propinas escolares pagas? Mas a Sunamita estava satisfeita no seu reconhecimento sobre o que Deus já lhe tinha dado na sua vida. </a:t>
            </a:r>
          </a:p>
          <a:p>
            <a:r>
              <a:rPr lang="pt-PT" sz="1200" kern="1200" dirty="0">
                <a:solidFill>
                  <a:schemeClr val="tx1"/>
                </a:solidFill>
                <a:effectLst/>
                <a:latin typeface="+mn-lt"/>
                <a:ea typeface="+mn-ea"/>
                <a:cs typeface="+mn-cs"/>
              </a:rPr>
              <a:t>Quantos de nós temos esse espírito? Ou somos governados pelo desejo de ter tudo o que os outros têm—e mais? O meu vizinho tem um carro dispendioso. O meu carro é pequeno e relativamente pouco dispendioso. Estou satisfeito porque Deus provê as minhas necessidades. Posso usar a benção de ter um carro para abençoar outros que precisem de transporte.</a:t>
            </a:r>
          </a:p>
          <a:p>
            <a:r>
              <a:rPr lang="pt-PT" sz="1200" kern="1200" dirty="0">
                <a:solidFill>
                  <a:schemeClr val="tx1"/>
                </a:solidFill>
                <a:effectLst/>
                <a:latin typeface="+mn-lt"/>
                <a:ea typeface="+mn-ea"/>
                <a:cs typeface="+mn-cs"/>
              </a:rPr>
              <a:t>Embora o tamanho da minha casa seja adequado, a minha amiga mudou-se recentemente para a cidade e comprou uma casa muito maior com uma piscina. Contudo não posso ser invejosa porque Deus já proveu as minhas necessidades. Posso usar a benção da minha casa mais pequena para abençoar outros que precisam de hospitalidade e abrigo. </a:t>
            </a:r>
          </a:p>
          <a:p>
            <a:r>
              <a:rPr lang="pt-PT" sz="1200" kern="1200" dirty="0">
                <a:solidFill>
                  <a:schemeClr val="tx1"/>
                </a:solidFill>
                <a:effectLst/>
                <a:latin typeface="+mn-lt"/>
                <a:ea typeface="+mn-ea"/>
                <a:cs typeface="+mn-cs"/>
              </a:rPr>
              <a:t>Mesmo que o meu marido tenha trabalhado durante anos e não ganhe tanto como trabalhadores mais novos que ele, não permito que esta situação traga amargura à minha vida. Deus proveu emprego para ele, e podemos usar o rendimento que temos como uma benção para a nossa família e igreja. </a:t>
            </a:r>
          </a:p>
        </p:txBody>
      </p:sp>
      <p:sp>
        <p:nvSpPr>
          <p:cNvPr id="4" name="Slide Number Placeholder 3"/>
          <p:cNvSpPr>
            <a:spLocks noGrp="1"/>
          </p:cNvSpPr>
          <p:nvPr>
            <p:ph type="sldNum" sz="quarter" idx="10"/>
          </p:nvPr>
        </p:nvSpPr>
        <p:spPr/>
        <p:txBody>
          <a:bodyPr/>
          <a:lstStyle/>
          <a:p>
            <a:fld id="{CA52D3D2-E3C8-2347-9F30-B9F610FBBB12}" type="slidenum">
              <a:rPr lang="en-US" smtClean="0"/>
              <a:t>10</a:t>
            </a:fld>
            <a:endParaRPr lang="en-US"/>
          </a:p>
        </p:txBody>
      </p:sp>
    </p:spTree>
    <p:extLst>
      <p:ext uri="{BB962C8B-B14F-4D97-AF65-F5344CB8AC3E}">
        <p14:creationId xmlns:p14="http://schemas.microsoft.com/office/powerpoint/2010/main" val="88790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Alguém uma vez disse “contentamento não é termos tudo o que queremos, mas apreciar tudo o que temos.” Se não estivermos felizes com as coisas que já temos, nunca seremos felizes com as novas coisas que recebemos. Deus não pode abençoar-nos com mais do que aquilo que podemos lidar. </a:t>
            </a:r>
          </a:p>
          <a:p>
            <a:r>
              <a:rPr lang="pt-PT" sz="1200" kern="1200" dirty="0">
                <a:solidFill>
                  <a:schemeClr val="tx1"/>
                </a:solidFill>
                <a:effectLst/>
                <a:latin typeface="+mn-lt"/>
                <a:ea typeface="+mn-ea"/>
                <a:cs typeface="+mn-cs"/>
              </a:rPr>
              <a:t>Fosse o que fosse que lhe faltasse, a Sunamita era rica em gratidão e essa “riqueza” governava o seu espírito.</a:t>
            </a:r>
          </a:p>
        </p:txBody>
      </p:sp>
      <p:sp>
        <p:nvSpPr>
          <p:cNvPr id="4" name="Slide Number Placeholder 3"/>
          <p:cNvSpPr>
            <a:spLocks noGrp="1"/>
          </p:cNvSpPr>
          <p:nvPr>
            <p:ph type="sldNum" sz="quarter" idx="10"/>
          </p:nvPr>
        </p:nvSpPr>
        <p:spPr/>
        <p:txBody>
          <a:bodyPr/>
          <a:lstStyle/>
          <a:p>
            <a:fld id="{CA52D3D2-E3C8-2347-9F30-B9F610FBBB12}" type="slidenum">
              <a:rPr lang="en-US" smtClean="0"/>
              <a:t>11</a:t>
            </a:fld>
            <a:endParaRPr lang="en-US"/>
          </a:p>
        </p:txBody>
      </p:sp>
    </p:spTree>
    <p:extLst>
      <p:ext uri="{BB962C8B-B14F-4D97-AF65-F5344CB8AC3E}">
        <p14:creationId xmlns:p14="http://schemas.microsoft.com/office/powerpoint/2010/main" val="1245103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3. Paz e </a:t>
            </a:r>
            <a:r>
              <a:rPr lang="en-US" sz="1200" b="1" kern="1200" dirty="0" err="1">
                <a:solidFill>
                  <a:schemeClr val="tx1"/>
                </a:solidFill>
                <a:effectLst/>
                <a:latin typeface="+mn-lt"/>
                <a:ea typeface="+mn-ea"/>
                <a:cs typeface="+mn-cs"/>
              </a:rPr>
              <a:t>Confiança</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Terceiro, a Sunamita deixa-nos um legado de paz e confiança. Não só manifestou o espírito de paz de Deus interior, mas também o ofereceu aos que estavam à sua volta. Apesar da grande tragédia na sua vida e da incerteza que rodeou a doença súbita e morte do seu filho, ela reassegurou o marido. Naquele momento silencioso de angústia e perda, ela deixou que a sua confiança em Deus lhe trouxesse paz. Como resultado disso, Deus ajudou-a a pensar claramente e a dar confiantemente os passos necessários para obter ajuda.</a:t>
            </a:r>
          </a:p>
          <a:p>
            <a:r>
              <a:rPr lang="pt-PT" sz="1200" kern="1200" dirty="0">
                <a:solidFill>
                  <a:schemeClr val="tx1"/>
                </a:solidFill>
                <a:effectLst/>
                <a:latin typeface="+mn-lt"/>
                <a:ea typeface="+mn-ea"/>
                <a:cs typeface="+mn-cs"/>
              </a:rPr>
              <a:t>Temos nós a mesma confiança e poder de Deus que também nos traga a paz aos nossos corações? Mesmo que a doença e a perda nos batam à porta? Vamos nós, como esta jovem mulher da antiguidade, continuar a escolher acreditar que Deus está ao leme?</a:t>
            </a:r>
          </a:p>
        </p:txBody>
      </p:sp>
      <p:sp>
        <p:nvSpPr>
          <p:cNvPr id="4" name="Slide Number Placeholder 3"/>
          <p:cNvSpPr>
            <a:spLocks noGrp="1"/>
          </p:cNvSpPr>
          <p:nvPr>
            <p:ph type="sldNum" sz="quarter" idx="10"/>
          </p:nvPr>
        </p:nvSpPr>
        <p:spPr/>
        <p:txBody>
          <a:bodyPr/>
          <a:lstStyle/>
          <a:p>
            <a:fld id="{CA52D3D2-E3C8-2347-9F30-B9F610FBBB12}" type="slidenum">
              <a:rPr lang="en-US" smtClean="0"/>
              <a:t>12</a:t>
            </a:fld>
            <a:endParaRPr lang="en-US"/>
          </a:p>
        </p:txBody>
      </p:sp>
    </p:spTree>
    <p:extLst>
      <p:ext uri="{BB962C8B-B14F-4D97-AF65-F5344CB8AC3E}">
        <p14:creationId xmlns:p14="http://schemas.microsoft.com/office/powerpoint/2010/main" val="77792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noProof="0" dirty="0">
                <a:solidFill>
                  <a:schemeClr val="tx1"/>
                </a:solidFill>
                <a:effectLst/>
                <a:latin typeface="+mn-lt"/>
                <a:ea typeface="+mn-ea"/>
                <a:cs typeface="+mn-cs"/>
              </a:rPr>
              <a:t>4. Perseverança </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Quarto, a Sunamita deixa-nos um legado de perseverança. Ela acreditava que Eliseu era um homem de Deus. Ela confiava que Deus podia operar um milagre através da fé do profeta. Fé e Esperança no poder de Deus alimentavam a sua perseverança. Em espírito e proximidade, ela agarrou-se ao profeta Eliseu como Jacó se agarrou ao Anjo com quem ele lutou na sua noite mais escura (Génesis 32:22-31). E assim como Jesus elogiou as pessoas que curou no Novo Testamento pela sua fé perseverante, Deus recompensou a fé perseverante da Sunamita. Através de Eliseu Ele ressuscitou o seu filho. A Sunamita sabia que Deus a amava.</a:t>
            </a:r>
            <a:endParaRPr lang="en-US" dirty="0"/>
          </a:p>
        </p:txBody>
      </p:sp>
      <p:sp>
        <p:nvSpPr>
          <p:cNvPr id="4" name="Slide Number Placeholder 3"/>
          <p:cNvSpPr>
            <a:spLocks noGrp="1"/>
          </p:cNvSpPr>
          <p:nvPr>
            <p:ph type="sldNum" sz="quarter" idx="10"/>
          </p:nvPr>
        </p:nvSpPr>
        <p:spPr/>
        <p:txBody>
          <a:bodyPr/>
          <a:lstStyle/>
          <a:p>
            <a:fld id="{CA52D3D2-E3C8-2347-9F30-B9F610FBBB12}" type="slidenum">
              <a:rPr lang="en-US" smtClean="0"/>
              <a:t>13</a:t>
            </a:fld>
            <a:endParaRPr lang="en-US"/>
          </a:p>
        </p:txBody>
      </p:sp>
    </p:spTree>
    <p:extLst>
      <p:ext uri="{BB962C8B-B14F-4D97-AF65-F5344CB8AC3E}">
        <p14:creationId xmlns:p14="http://schemas.microsoft.com/office/powerpoint/2010/main" val="1535042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Como o apóstolo Paulo escreveu séculos mais tarde, “Mas em tudo isto nós saímos mais que vencedores, por meio daquele que nos amou. Com efeito, eu tenho a certeza de que não há nada que nos possa separar do amor de Deus: Nem a morte nem a vida; nem os anjos nem outras forças ou poderes espirituais; nem o presente nem o futuro; nem as forças do alto nem as do abismo. Não há nada nem ninguém que nos possa separar do amor que Deus nos deu a conhecer por nosso Senhor Jesus Cristo.” (Romanos 8:37-39).</a:t>
            </a:r>
          </a:p>
          <a:p>
            <a:r>
              <a:rPr lang="pt-PT" sz="1200" kern="1200" dirty="0">
                <a:solidFill>
                  <a:schemeClr val="tx1"/>
                </a:solidFill>
                <a:effectLst/>
                <a:latin typeface="+mn-lt"/>
                <a:ea typeface="+mn-ea"/>
                <a:cs typeface="+mn-cs"/>
              </a:rPr>
              <a:t> Tal como a Sunamita, podemos ter a certeza de que nada que nos aconteça pode separar-nos do amor de Deus. Deus tem um propósito para cada uma das nossas vidas. E ele derrama bênçãos sobre as nossas vidas. O que fazemos com essas bênçãos e oportunidades é da nossa responsabilidade. Um dos contribuidores do Comentário Bíblico escreveu, “Não desistirmos de algo em que acreditamos é um sinal de determinação.” Já todos fomos tentados a desistir quando as coisas ficam difíceis. Contudo, cada um de nós deve pedir a Deus pela perseverança determinada da mulher Sunamita. Ele responderá às nossas orações!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CA52D3D2-E3C8-2347-9F30-B9F610FBBB12}" type="slidenum">
              <a:rPr lang="en-US" smtClean="0"/>
              <a:t>14</a:t>
            </a:fld>
            <a:endParaRPr lang="en-US"/>
          </a:p>
        </p:txBody>
      </p:sp>
    </p:spTree>
    <p:extLst>
      <p:ext uri="{BB962C8B-B14F-4D97-AF65-F5344CB8AC3E}">
        <p14:creationId xmlns:p14="http://schemas.microsoft.com/office/powerpoint/2010/main" val="1098267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4225" y="350838"/>
            <a:ext cx="4873625" cy="2741612"/>
          </a:xfrm>
        </p:spPr>
      </p:sp>
      <p:sp>
        <p:nvSpPr>
          <p:cNvPr id="3" name="Notes Placeholder 2"/>
          <p:cNvSpPr>
            <a:spLocks noGrp="1"/>
          </p:cNvSpPr>
          <p:nvPr>
            <p:ph type="body" idx="1"/>
          </p:nvPr>
        </p:nvSpPr>
        <p:spPr>
          <a:xfrm>
            <a:off x="685800" y="3136523"/>
            <a:ext cx="5486400" cy="5756463"/>
          </a:xfrm>
        </p:spPr>
        <p:txBody>
          <a:bodyPr/>
          <a:lstStyle/>
          <a:p>
            <a:r>
              <a:rPr lang="pt-PT" sz="1200" b="1" kern="1200" noProof="0" dirty="0">
                <a:solidFill>
                  <a:schemeClr val="tx1"/>
                </a:solidFill>
                <a:effectLst/>
                <a:latin typeface="+mn-lt"/>
                <a:ea typeface="+mn-ea"/>
                <a:cs typeface="+mn-cs"/>
              </a:rPr>
              <a:t>Conclusão</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Ao terminarmos, deixem que vos lembre de uma coisa. Assim como com a Marina Chapman que foi resgatada por uma família amorosa . . . e como com a submissa Maria que foi escolhida para carregar dentro do seu ventre o Filho de Deus . . .  assim como com a confiante, determinada mulher Sunamita que recebeu de volta o seu filho. . . nós também recebemos bênçãos de Deus. </a:t>
            </a:r>
          </a:p>
          <a:p>
            <a:r>
              <a:rPr lang="pt-PT" sz="1200" kern="1200" dirty="0">
                <a:solidFill>
                  <a:schemeClr val="tx1"/>
                </a:solidFill>
                <a:effectLst/>
                <a:latin typeface="+mn-lt"/>
                <a:ea typeface="+mn-ea"/>
                <a:cs typeface="+mn-cs"/>
              </a:rPr>
              <a:t>Grandes bênçãos! </a:t>
            </a:r>
          </a:p>
          <a:p>
            <a:r>
              <a:rPr lang="pt-PT" sz="1200" kern="1200" dirty="0">
                <a:solidFill>
                  <a:schemeClr val="tx1"/>
                </a:solidFill>
                <a:effectLst/>
                <a:latin typeface="+mn-lt"/>
                <a:ea typeface="+mn-ea"/>
                <a:cs typeface="+mn-cs"/>
              </a:rPr>
              <a:t>Bênçãos extraordinárias! </a:t>
            </a:r>
          </a:p>
          <a:p>
            <a:r>
              <a:rPr lang="pt-PT" sz="1200" kern="1200" dirty="0">
                <a:solidFill>
                  <a:schemeClr val="tx1"/>
                </a:solidFill>
                <a:effectLst/>
                <a:latin typeface="+mn-lt"/>
                <a:ea typeface="+mn-ea"/>
                <a:cs typeface="+mn-cs"/>
              </a:rPr>
              <a:t>E agora Deus propõe que usemos as bênçãos que Ele nos dá para abençoarmos outros. </a:t>
            </a:r>
          </a:p>
          <a:p>
            <a:r>
              <a:rPr lang="pt-PT" sz="1200" kern="1200" dirty="0">
                <a:solidFill>
                  <a:schemeClr val="tx1"/>
                </a:solidFill>
                <a:effectLst/>
                <a:latin typeface="+mn-lt"/>
                <a:ea typeface="+mn-ea"/>
                <a:cs typeface="+mn-cs"/>
              </a:rPr>
              <a:t>Foi isto que as três mulheres das nossas histórias fizeram. Marina continua a abençoar a sua família e a inspirar outros. A morte e o poder da ressurreição do filho de Maria, Jesus, continua a salvar—para a eternidade—todos os que creem Nele. A história da mulher Sunamita é um testemunho contínuo do conforto e fidelidade de Deus. (Antes da sua morte, ela até partilhou o seu testemunho com um rei, e Deus abençoou-a uma vez mais! Ver 2 Reis 8:1-6).</a:t>
            </a:r>
          </a:p>
          <a:p>
            <a:r>
              <a:rPr lang="pt-PT" sz="1200" kern="1200" dirty="0">
                <a:solidFill>
                  <a:schemeClr val="tx1"/>
                </a:solidFill>
                <a:effectLst/>
                <a:latin typeface="+mn-lt"/>
                <a:ea typeface="+mn-ea"/>
                <a:cs typeface="+mn-cs"/>
              </a:rPr>
              <a:t>Exatamente onde estamos, Deus escolhe-nos, redime-nos, abençoa-nos, e transforma-nos em novas criaturas Nele. Ele dá-nos um novo nome: filha de Deus! Depois Ele capacita-nos—nós, que fomos abençoadas de forma tão indescritível—para abençoarmos outros. Maravilhosa e incompreensível graça!</a:t>
            </a:r>
          </a:p>
          <a:p>
            <a:r>
              <a:rPr lang="pt-PT" sz="1200" kern="1200" dirty="0">
                <a:solidFill>
                  <a:schemeClr val="tx1"/>
                </a:solidFill>
                <a:effectLst/>
                <a:latin typeface="+mn-lt"/>
                <a:ea typeface="+mn-ea"/>
                <a:cs typeface="+mn-cs"/>
              </a:rPr>
              <a:t>Minhas amigas, convido-vos hoje, a aceitarem o chamado de Deus na vossa vida. Se já o fizeram, esta á Altura perfeita para renovarem o vosso compromisso com o Seu chamado pessoal a cada uma de vocês. Ele vai abençoar a vossa humildade, fé e determinação. Para além disso, através de cada uma de nós, por incrível que isso pareça, Deus vai abençoar as nossas famílias, as nossas igrejas, as nossas comunidades e mesmo as nossas nações. O Seu Espírito manifestar-se-á nas nossas vidas e delas fluirão bênçãos abundantes da Sua graça para este mundo escuro.</a:t>
            </a:r>
          </a:p>
          <a:p>
            <a:r>
              <a:rPr lang="pt-PT" sz="1200" kern="1200" dirty="0">
                <a:solidFill>
                  <a:schemeClr val="tx1"/>
                </a:solidFill>
                <a:effectLst/>
                <a:latin typeface="+mn-lt"/>
                <a:ea typeface="+mn-ea"/>
                <a:cs typeface="+mn-cs"/>
              </a:rPr>
              <a:t>Que Deus nos possa ungir como vasos escolhidos para partilhar o Seu amor e verdade e bênçãos com todos à nossa volta!</a:t>
            </a:r>
          </a:p>
          <a:p>
            <a:r>
              <a:rPr lang="pt-PT" sz="1200" kern="1200" dirty="0">
                <a:solidFill>
                  <a:schemeClr val="tx1"/>
                </a:solidFill>
                <a:effectLst/>
                <a:latin typeface="+mn-lt"/>
                <a:ea typeface="+mn-ea"/>
                <a:cs typeface="+mn-cs"/>
              </a:rPr>
              <a:t>Minhas queridas amigas, que Deus vos abençoe!</a:t>
            </a:r>
          </a:p>
          <a:p>
            <a:r>
              <a:rPr lang="pt-PT" sz="1200" kern="1200" dirty="0">
                <a:solidFill>
                  <a:schemeClr val="tx1"/>
                </a:solidFill>
                <a:effectLst/>
                <a:latin typeface="+mn-lt"/>
                <a:ea typeface="+mn-ea"/>
                <a:cs typeface="+mn-cs"/>
              </a:rPr>
              <a:t>Oremos.</a:t>
            </a:r>
          </a:p>
        </p:txBody>
      </p:sp>
      <p:sp>
        <p:nvSpPr>
          <p:cNvPr id="4" name="Slide Number Placeholder 3"/>
          <p:cNvSpPr>
            <a:spLocks noGrp="1"/>
          </p:cNvSpPr>
          <p:nvPr>
            <p:ph type="sldNum" sz="quarter" idx="10"/>
          </p:nvPr>
        </p:nvSpPr>
        <p:spPr/>
        <p:txBody>
          <a:bodyPr/>
          <a:lstStyle/>
          <a:p>
            <a:fld id="{CA52D3D2-E3C8-2347-9F30-B9F610FBBB12}" type="slidenum">
              <a:rPr lang="en-US" smtClean="0"/>
              <a:t>15</a:t>
            </a:fld>
            <a:endParaRPr lang="en-US"/>
          </a:p>
        </p:txBody>
      </p:sp>
    </p:spTree>
    <p:extLst>
      <p:ext uri="{BB962C8B-B14F-4D97-AF65-F5344CB8AC3E}">
        <p14:creationId xmlns:p14="http://schemas.microsoft.com/office/powerpoint/2010/main" val="222971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44488"/>
            <a:ext cx="5486400" cy="3086100"/>
          </a:xfrm>
        </p:spPr>
      </p:sp>
      <p:sp>
        <p:nvSpPr>
          <p:cNvPr id="3" name="Notes Placeholder 2"/>
          <p:cNvSpPr>
            <a:spLocks noGrp="1"/>
          </p:cNvSpPr>
          <p:nvPr>
            <p:ph type="body" idx="1"/>
          </p:nvPr>
        </p:nvSpPr>
        <p:spPr>
          <a:xfrm>
            <a:off x="685800" y="3441324"/>
            <a:ext cx="5486400" cy="3600450"/>
          </a:xfrm>
        </p:spPr>
        <p:txBody>
          <a:bodyPr/>
          <a:lstStyle/>
          <a:p>
            <a:r>
              <a:rPr lang="pt-PT" sz="1200" kern="1200" dirty="0">
                <a:solidFill>
                  <a:schemeClr val="tx1"/>
                </a:solidFill>
                <a:effectLst/>
                <a:latin typeface="+mn-lt"/>
                <a:ea typeface="+mn-ea"/>
                <a:cs typeface="+mn-cs"/>
              </a:rPr>
              <a:t>O livro, A Rapariga Sem Nome, conta a história fascinante de Marina Chapman, que enfrentou desafios enormes quando foi raptada de sua casa e mais tarde abandonada nas selvas da Colômbia. Com apenas quatro ou cinco anos de idade, Marina viveu — e aprendeu —com os macacos-pregos. Aprendeu a comer e a agir como eles. Sem qualquer ligação com pessoas, Marina perdeu a capacidade de falar assim como a sua identidade enquanto ser humano, porque assumiu a dinâmica familiar dos macacos-pregos. Surpreendentemente ela sobreviveu a esta provação.</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Cinco anos depois de ter sido abandonada na selva, Marina foi “resgatada” por caçadores que a venderam a indivíduos sem escrúpulos numa grande cidade. Usada, abusada e empobrecida por vários anos, Marina foi finalmente, e verdadeiramente, resgatada por uma família vizinha que identificou corretamente o seu dilema. Mais tarde toda a família se mudou para Inglaterra, levando agora a Marina, por eles adotada. </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Marina experimentou uma grande benção quando foi resgatada por uma família amorosa. Agora, em vez de aprender o modo de vida dos pequenos macacos da selva, a Marina podia viver, observar e aprender o modo de vida da família realmente carinhosa que a tinha resgatado. As bênçãos que esta família trouxe à vida de Marina eventualmente capacitou-a a passar estas bênçãos a outros. Hoje, a Marina é a devota esposa de um cientista reformado, a empenhada mãe de dois filhos adultos, e a avó coruja de três netos. Ela usou a sua grande benção para se tornar uma benção para outros.</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De certa forma, a história da Marina ser abençoada para ser uma benção é parecida com a história de muitas mulheres. Ao longo dos séculos, mulheres anónimas enfrentaram grandes desafios. Contudo aqueles que experimentaram e identificaram bênçãos nas suas vidas, apesar das dificuldades, emergiram dos seus desafios mais fortes e com a clara consciência de quem realmente eram. </a:t>
            </a:r>
          </a:p>
          <a:p>
            <a:endParaRPr lang="pt-PT"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Claro que, as maiores vitórias são vividas por aqueles que conheceram Jesus pessoalmente e seguem o Seu exemplo. Uma vez que gratamente receberam as Suas bênçãos nas suas vidas, determinam agora como é que as suas próprias bênçãos podem beneficiar outros.</a:t>
            </a:r>
          </a:p>
        </p:txBody>
      </p:sp>
      <p:sp>
        <p:nvSpPr>
          <p:cNvPr id="4" name="Slide Number Placeholder 3"/>
          <p:cNvSpPr>
            <a:spLocks noGrp="1"/>
          </p:cNvSpPr>
          <p:nvPr>
            <p:ph type="sldNum" sz="quarter" idx="10"/>
          </p:nvPr>
        </p:nvSpPr>
        <p:spPr/>
        <p:txBody>
          <a:bodyPr/>
          <a:lstStyle/>
          <a:p>
            <a:fld id="{CA52D3D2-E3C8-2347-9F30-B9F610FBBB12}" type="slidenum">
              <a:rPr lang="en-US" smtClean="0"/>
              <a:t>2</a:t>
            </a:fld>
            <a:endParaRPr lang="en-US"/>
          </a:p>
        </p:txBody>
      </p:sp>
    </p:spTree>
    <p:extLst>
      <p:ext uri="{BB962C8B-B14F-4D97-AF65-F5344CB8AC3E}">
        <p14:creationId xmlns:p14="http://schemas.microsoft.com/office/powerpoint/2010/main" val="199261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Esta manhã vamos olhar para duas mulheres, uma do Novo Testamento e outra do Velho Testamento. As vidas destas mulheres exemplificam a derradeira experiência de ser abençoada-para-ser-uma-benção.</a:t>
            </a:r>
          </a:p>
          <a:p>
            <a:r>
              <a:rPr lang="en-US" sz="1200" kern="1200" dirty="0">
                <a:solidFill>
                  <a:schemeClr val="tx1"/>
                </a:solidFill>
                <a:effectLst/>
                <a:latin typeface="+mn-lt"/>
                <a:ea typeface="+mn-ea"/>
                <a:cs typeface="+mn-cs"/>
              </a:rPr>
              <a:t> </a:t>
            </a:r>
          </a:p>
          <a:p>
            <a:r>
              <a:rPr lang="pt-PT" sz="1200" b="1" kern="1200" dirty="0">
                <a:solidFill>
                  <a:schemeClr val="tx1"/>
                </a:solidFill>
                <a:effectLst/>
                <a:latin typeface="+mn-lt"/>
                <a:ea typeface="+mn-ea"/>
                <a:cs typeface="+mn-cs"/>
              </a:rPr>
              <a:t>Mulher de benção do Novo Testamento</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A leitura das escrituras para a mensagem do sermão de hoje leva-nos à humilde casa e coração de uma jovem camponesa. Não aspirava a nada grandioso. Na verdade, a cultura patriarcal na qual ela era criada não tinha grandes expectativas para as mulheres—especialmente jovens camponesas a crescerem em circunstâncias de pobreza. Contudo esta jovem, de nome Maria, nutria um amor profundo, confiante e obediente a Deus.</a:t>
            </a:r>
          </a:p>
          <a:p>
            <a:r>
              <a:rPr lang="pt-PT" sz="1200" kern="1200" dirty="0">
                <a:solidFill>
                  <a:schemeClr val="tx1"/>
                </a:solidFill>
                <a:effectLst/>
                <a:latin typeface="+mn-lt"/>
                <a:ea typeface="+mn-ea"/>
                <a:cs typeface="+mn-cs"/>
              </a:rPr>
              <a:t>De acordo com Lucas, um “anjo aproximou-se dela e disse-lhe: «Eu te saúdo, ó escolhida de Deus. O Senhor está contigo.» Maria ficou perturbada com estas palavras e perguntava a si própria o que queria dizer aquela saudação.” (Lucas 1:28, 29). Que momento especial na vida da jovem Maria! Deus estava com ela e tinha escolhido abençoá-la de uma forma especial!</a:t>
            </a:r>
          </a:p>
        </p:txBody>
      </p:sp>
      <p:sp>
        <p:nvSpPr>
          <p:cNvPr id="4" name="Slide Number Placeholder 3"/>
          <p:cNvSpPr>
            <a:spLocks noGrp="1"/>
          </p:cNvSpPr>
          <p:nvPr>
            <p:ph type="sldNum" sz="quarter" idx="10"/>
          </p:nvPr>
        </p:nvSpPr>
        <p:spPr/>
        <p:txBody>
          <a:bodyPr/>
          <a:lstStyle/>
          <a:p>
            <a:fld id="{CA52D3D2-E3C8-2347-9F30-B9F610FBBB12}" type="slidenum">
              <a:rPr lang="en-US" smtClean="0"/>
              <a:t>3</a:t>
            </a:fld>
            <a:endParaRPr lang="en-US"/>
          </a:p>
        </p:txBody>
      </p:sp>
    </p:spTree>
    <p:extLst>
      <p:ext uri="{BB962C8B-B14F-4D97-AF65-F5344CB8AC3E}">
        <p14:creationId xmlns:p14="http://schemas.microsoft.com/office/powerpoint/2010/main" val="1538916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Reparemos novamente nas palavras do anjo. “ó escolhida de Deus. O Senhor está contigo.” (Lucas 1:28). </a:t>
            </a:r>
          </a:p>
          <a:p>
            <a:r>
              <a:rPr lang="pt-PT" sz="1200" kern="1200" dirty="0">
                <a:solidFill>
                  <a:schemeClr val="tx1"/>
                </a:solidFill>
                <a:effectLst/>
                <a:latin typeface="+mn-lt"/>
                <a:ea typeface="+mn-ea"/>
                <a:cs typeface="+mn-cs"/>
              </a:rPr>
              <a:t>Ainda que isso fosse surpreendente para Maria, o próprio Deus tinha-a selecionado para um propósito especial. Senão, porque teria enviado um anjo para lhe falar nesta benção especial? Deus tinha-a escolhido!</a:t>
            </a:r>
          </a:p>
          <a:p>
            <a:r>
              <a:rPr lang="pt-PT" sz="1200" kern="1200" dirty="0">
                <a:solidFill>
                  <a:schemeClr val="tx1"/>
                </a:solidFill>
                <a:effectLst/>
                <a:latin typeface="+mn-lt"/>
                <a:ea typeface="+mn-ea"/>
                <a:cs typeface="+mn-cs"/>
              </a:rPr>
              <a:t>Para além disso, reparamos que Maria estava perturbada com as palavras do anjo. Estava muito preocupada. Para mim isso indica que ela não esperava ser abençoada desta forma. Nunca tinha suspeitado poder ser escolhida por Deus—entre todas as outras jovens de Israel—para uma missão tão importante. </a:t>
            </a:r>
          </a:p>
          <a:p>
            <a:r>
              <a:rPr lang="pt-PT" sz="1200" kern="1200" dirty="0">
                <a:solidFill>
                  <a:schemeClr val="tx1"/>
                </a:solidFill>
                <a:effectLst/>
                <a:latin typeface="+mn-lt"/>
                <a:ea typeface="+mn-ea"/>
                <a:cs typeface="+mn-cs"/>
              </a:rPr>
              <a:t>Imaginem . . . Maria já estava noiva de um carpinteiro. Provavelmente já teria assumido que um dia seria mãe. Contudo nunca tinha sonhado que viria a ser mãe do Filho de Deus! </a:t>
            </a:r>
          </a:p>
        </p:txBody>
      </p:sp>
      <p:sp>
        <p:nvSpPr>
          <p:cNvPr id="4" name="Slide Number Placeholder 3"/>
          <p:cNvSpPr>
            <a:spLocks noGrp="1"/>
          </p:cNvSpPr>
          <p:nvPr>
            <p:ph type="sldNum" sz="quarter" idx="10"/>
          </p:nvPr>
        </p:nvSpPr>
        <p:spPr/>
        <p:txBody>
          <a:bodyPr/>
          <a:lstStyle/>
          <a:p>
            <a:fld id="{CA52D3D2-E3C8-2347-9F30-B9F610FBBB12}" type="slidenum">
              <a:rPr lang="en-US" smtClean="0"/>
              <a:t>4</a:t>
            </a:fld>
            <a:endParaRPr lang="en-US"/>
          </a:p>
        </p:txBody>
      </p:sp>
    </p:spTree>
    <p:extLst>
      <p:ext uri="{BB962C8B-B14F-4D97-AF65-F5344CB8AC3E}">
        <p14:creationId xmlns:p14="http://schemas.microsoft.com/office/powerpoint/2010/main" val="1168704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dirty="0">
                <a:solidFill>
                  <a:schemeClr val="tx1"/>
                </a:solidFill>
                <a:effectLst/>
                <a:latin typeface="+mn-lt"/>
                <a:ea typeface="+mn-ea"/>
                <a:cs typeface="+mn-cs"/>
              </a:rPr>
              <a:t>Subitamente—por causa da benção de Deus—Maria teve de “desaprender” a vida como ela a conhecia—um pouco como a Marina Chapman teve que fazer. Agora Maria tinha de exercer mais fé do que nunca para poder perceber o que significaria ser mãe de Deus na terra. Ela sabia que enfrentaria grandes dificuldades. Mas será que sabia que se seguisse a direção de Deus, Ele usaria esta inesperada benção na sua vida para abençoar inúmeros outros? </a:t>
            </a:r>
          </a:p>
          <a:p>
            <a:r>
              <a:rPr lang="pt-PT" sz="1200" kern="1200" dirty="0">
                <a:solidFill>
                  <a:schemeClr val="tx1"/>
                </a:solidFill>
                <a:effectLst/>
                <a:latin typeface="+mn-lt"/>
                <a:ea typeface="+mn-ea"/>
                <a:cs typeface="+mn-cs"/>
              </a:rPr>
              <a:t>De qualquer modo, Deus tinha reservado um papel único para Maria com o derradeiro propósito de ela se tornar uma benção através da benção que Ele lhe tinha outorgado. Maria foi completamente submissa a Deus à aos Seus caminhos.</a:t>
            </a:r>
          </a:p>
          <a:p>
            <a:r>
              <a:rPr lang="pt-PT" sz="1200" kern="1200" dirty="0">
                <a:solidFill>
                  <a:schemeClr val="tx1"/>
                </a:solidFill>
                <a:effectLst/>
                <a:latin typeface="+mn-lt"/>
                <a:ea typeface="+mn-ea"/>
                <a:cs typeface="+mn-cs"/>
              </a:rPr>
              <a:t>Teríamos, eu e vocês, aceite esta benção do Céu se estivéssemos no lugar de Maria? O que estamos nós dispostas a submeter a Deus para que Ele nos use para lá dos nossos pensamentos mais rebuscados? </a:t>
            </a:r>
          </a:p>
          <a:p>
            <a:r>
              <a:rPr lang="pt-PT" sz="1200" kern="1200" dirty="0">
                <a:solidFill>
                  <a:schemeClr val="tx1"/>
                </a:solidFill>
                <a:effectLst/>
                <a:latin typeface="+mn-lt"/>
                <a:ea typeface="+mn-ea"/>
                <a:cs typeface="+mn-cs"/>
              </a:rPr>
              <a:t>Muitas vezes, as bênçãos vêm com responsabilidades e essas responsabilidades não são sempre fáceis de assumir. Estamos nós não apenas a receber as bênçãos de Deus, mas também a aceitar o risco de as assumir—na Sua força—ao ponto de nos tornarmos uma benção aos que nos rodeiam? </a:t>
            </a:r>
          </a:p>
        </p:txBody>
      </p:sp>
      <p:sp>
        <p:nvSpPr>
          <p:cNvPr id="4" name="Slide Number Placeholder 3"/>
          <p:cNvSpPr>
            <a:spLocks noGrp="1"/>
          </p:cNvSpPr>
          <p:nvPr>
            <p:ph type="sldNum" sz="quarter" idx="10"/>
          </p:nvPr>
        </p:nvSpPr>
        <p:spPr/>
        <p:txBody>
          <a:bodyPr/>
          <a:lstStyle/>
          <a:p>
            <a:fld id="{CA52D3D2-E3C8-2347-9F30-B9F610FBBB12}" type="slidenum">
              <a:rPr lang="en-US" smtClean="0"/>
              <a:t>5</a:t>
            </a:fld>
            <a:endParaRPr lang="en-US"/>
          </a:p>
        </p:txBody>
      </p:sp>
    </p:spTree>
    <p:extLst>
      <p:ext uri="{BB962C8B-B14F-4D97-AF65-F5344CB8AC3E}">
        <p14:creationId xmlns:p14="http://schemas.microsoft.com/office/powerpoint/2010/main" val="782950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b="1" kern="1200" dirty="0">
                <a:solidFill>
                  <a:schemeClr val="tx1"/>
                </a:solidFill>
                <a:effectLst/>
                <a:latin typeface="+mn-lt"/>
                <a:ea typeface="+mn-ea"/>
                <a:cs typeface="+mn-cs"/>
              </a:rPr>
              <a:t>O legado de Maria para nós</a:t>
            </a:r>
          </a:p>
          <a:p>
            <a:endParaRPr lang="en-US" sz="1200"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Como vemos na experiência de Maria, Deus definitivamente vai usar as Suas bênçãos nas nossas vidas para abençoar outros, mesmo quando não vemos claramente como é que Ele o vai fazer. Mulheres—e homens—podem aprender tanto com a experiência e humilde resposta de Maria a Deus e às Suas bênçãos. Maria deixa-nos um legado de submissão à vontade de Deus – mesmo perante uma grande incerteza.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A52D3D2-E3C8-2347-9F30-B9F610FBBB12}" type="slidenum">
              <a:rPr lang="en-US" smtClean="0"/>
              <a:t>6</a:t>
            </a:fld>
            <a:endParaRPr lang="en-US"/>
          </a:p>
        </p:txBody>
      </p:sp>
    </p:spTree>
    <p:extLst>
      <p:ext uri="{BB962C8B-B14F-4D97-AF65-F5344CB8AC3E}">
        <p14:creationId xmlns:p14="http://schemas.microsoft.com/office/powerpoint/2010/main" val="2008598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98463"/>
            <a:ext cx="5486400" cy="3086100"/>
          </a:xfrm>
        </p:spPr>
      </p:sp>
      <p:sp>
        <p:nvSpPr>
          <p:cNvPr id="3" name="Notes Placeholder 2"/>
          <p:cNvSpPr>
            <a:spLocks noGrp="1"/>
          </p:cNvSpPr>
          <p:nvPr>
            <p:ph type="body" idx="1"/>
          </p:nvPr>
        </p:nvSpPr>
        <p:spPr>
          <a:xfrm>
            <a:off x="685800" y="3566832"/>
            <a:ext cx="5486400" cy="3600450"/>
          </a:xfrm>
        </p:spPr>
        <p:txBody>
          <a:bodyPr/>
          <a:lstStyle/>
          <a:p>
            <a:r>
              <a:rPr lang="pt-PT" sz="1200" b="1" kern="1200" dirty="0">
                <a:solidFill>
                  <a:schemeClr val="tx1"/>
                </a:solidFill>
                <a:effectLst/>
                <a:latin typeface="+mn-lt"/>
                <a:ea typeface="+mn-ea"/>
                <a:cs typeface="+mn-cs"/>
              </a:rPr>
              <a:t>Mulher de benção do Velho Testamento</a:t>
            </a:r>
          </a:p>
          <a:p>
            <a:endParaRPr lang="pt-PT" sz="1200" b="1" kern="1200" dirty="0">
              <a:solidFill>
                <a:schemeClr val="tx1"/>
              </a:solidFill>
              <a:effectLst/>
              <a:latin typeface="+mn-lt"/>
              <a:ea typeface="+mn-ea"/>
              <a:cs typeface="+mn-cs"/>
            </a:endParaRPr>
          </a:p>
          <a:p>
            <a:r>
              <a:rPr lang="pt-PT" sz="1200" kern="1200" dirty="0">
                <a:solidFill>
                  <a:schemeClr val="tx1"/>
                </a:solidFill>
                <a:effectLst/>
                <a:latin typeface="+mn-lt"/>
                <a:ea typeface="+mn-ea"/>
                <a:cs typeface="+mn-cs"/>
              </a:rPr>
              <a:t>Vamos ver que qualidades pessoais se destacam no caráter da Sunamita?</a:t>
            </a:r>
          </a:p>
          <a:p>
            <a:r>
              <a:rPr lang="pt-PT" sz="1200" kern="1200" dirty="0">
                <a:solidFill>
                  <a:schemeClr val="tx1"/>
                </a:solidFill>
                <a:effectLst/>
                <a:latin typeface="+mn-lt"/>
                <a:ea typeface="+mn-ea"/>
                <a:cs typeface="+mn-cs"/>
              </a:rPr>
              <a:t>A Sunamita tinha um espírito de serviço abnegado, como demonstrado na hospitalidade para com o profeta (versos 9 e 10). Esta mulher queria providenciar um lugar onde o “pastor” pudesse descansar quando chegasse à sua cidade. Ela reconheceu o ministério de Eliseu e, sem fanfarra—e depois de consultar o seu marido, ofereceu um lugar assim a Eliseu. Ela não trouxe a sua proposta ao conselho de igreja para que todos soubessem da sua generosidade. A sua oferta de serviço passou despercebida aos homens, mas não a Deus. Então, com o consentimento e ajuda do seu marido, construiu um quarto privado para Eliseu.</a:t>
            </a:r>
          </a:p>
          <a:p>
            <a:r>
              <a:rPr lang="pt-PT" sz="1200" kern="1200" dirty="0">
                <a:solidFill>
                  <a:schemeClr val="tx1"/>
                </a:solidFill>
                <a:effectLst/>
                <a:latin typeface="+mn-lt"/>
                <a:ea typeface="+mn-ea"/>
                <a:cs typeface="+mn-cs"/>
              </a:rPr>
              <a:t>Então aqui vai uma questão para cada um de nós. Que gesto de serviço abnegado—simplesmente porque amamos a Deus—estamos dispostos a ter por Ele? Estes gestos de abnegação podem nunca ser enumerados no relatório da igreja, mas são escritos nos livros do Céu. </a:t>
            </a:r>
          </a:p>
        </p:txBody>
      </p:sp>
      <p:sp>
        <p:nvSpPr>
          <p:cNvPr id="4" name="Slide Number Placeholder 3"/>
          <p:cNvSpPr>
            <a:spLocks noGrp="1"/>
          </p:cNvSpPr>
          <p:nvPr>
            <p:ph type="sldNum" sz="quarter" idx="10"/>
          </p:nvPr>
        </p:nvSpPr>
        <p:spPr/>
        <p:txBody>
          <a:bodyPr/>
          <a:lstStyle/>
          <a:p>
            <a:fld id="{CA52D3D2-E3C8-2347-9F30-B9F610FBBB12}" type="slidenum">
              <a:rPr lang="en-US" smtClean="0"/>
              <a:t>7</a:t>
            </a:fld>
            <a:endParaRPr lang="en-US"/>
          </a:p>
        </p:txBody>
      </p:sp>
    </p:spTree>
    <p:extLst>
      <p:ext uri="{BB962C8B-B14F-4D97-AF65-F5344CB8AC3E}">
        <p14:creationId xmlns:p14="http://schemas.microsoft.com/office/powerpoint/2010/main" val="803420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lang="pt-PT" dirty="0">
                <a:latin typeface="Avenir Next" charset="0"/>
                <a:ea typeface="Avenir Next" charset="0"/>
                <a:cs typeface="Avenir Next" charset="0"/>
              </a:rPr>
              <a:t>ASSIM COMO MARIA, A MÃE TERRENA DE JESUS, A MULHER SUNAMITA TAMBÉM NOS DEIXA UM LEGADO.</a:t>
            </a:r>
            <a:endParaRPr lang="en-US" dirty="0">
              <a:latin typeface="Avenir Next" charset="0"/>
              <a:ea typeface="Avenir Next" charset="0"/>
              <a:cs typeface="Avenir Next" charset="0"/>
            </a:endParaRPr>
          </a:p>
        </p:txBody>
      </p:sp>
      <p:sp>
        <p:nvSpPr>
          <p:cNvPr id="4" name="Slide Number Placeholder 3"/>
          <p:cNvSpPr>
            <a:spLocks noGrp="1"/>
          </p:cNvSpPr>
          <p:nvPr>
            <p:ph type="sldNum" sz="quarter" idx="10"/>
          </p:nvPr>
        </p:nvSpPr>
        <p:spPr/>
        <p:txBody>
          <a:bodyPr/>
          <a:lstStyle/>
          <a:p>
            <a:fld id="{CA52D3D2-E3C8-2347-9F30-B9F610FBBB12}" type="slidenum">
              <a:rPr lang="en-US" smtClean="0"/>
              <a:t>8</a:t>
            </a:fld>
            <a:endParaRPr lang="en-US"/>
          </a:p>
        </p:txBody>
      </p:sp>
    </p:spTree>
    <p:extLst>
      <p:ext uri="{BB962C8B-B14F-4D97-AF65-F5344CB8AC3E}">
        <p14:creationId xmlns:p14="http://schemas.microsoft.com/office/powerpoint/2010/main" val="1359751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pt-PT" b="1" noProof="0" dirty="0"/>
              <a:t>Hospitalidade</a:t>
            </a:r>
          </a:p>
          <a:p>
            <a:pPr marL="0" indent="0">
              <a:buNone/>
            </a:pPr>
            <a:endParaRPr lang="pt-PT" sz="1200" kern="1200" noProof="0" dirty="0">
              <a:solidFill>
                <a:schemeClr val="tx1"/>
              </a:solidFill>
              <a:effectLst/>
              <a:latin typeface="+mn-lt"/>
              <a:ea typeface="+mn-ea"/>
              <a:cs typeface="+mn-cs"/>
            </a:endParaRPr>
          </a:p>
          <a:p>
            <a:pPr marL="0" indent="0">
              <a:buNone/>
            </a:pPr>
            <a:r>
              <a:rPr lang="pt-PT" sz="1200" kern="1200" noProof="0" dirty="0">
                <a:solidFill>
                  <a:schemeClr val="tx1"/>
                </a:solidFill>
                <a:effectLst/>
                <a:latin typeface="+mn-lt"/>
                <a:ea typeface="+mn-ea"/>
                <a:cs typeface="+mn-cs"/>
              </a:rPr>
              <a:t>Primeiro, como já vimos, deixa-nos um legado de serviço e hospitalidade. “</a:t>
            </a:r>
            <a:r>
              <a:rPr lang="pt-PT" dirty="0"/>
              <a:t>Para este retiro Eliseu muitas vezes se dirigiu, agradecido por sua quietude e paz. E Deus não Se esqueceu da bondade da mulher. Aquele tinha sido um lar sem filhos; e agora o Senhor recompensou-lhe a hospitalidade dando-lhe um filho</a:t>
            </a:r>
            <a:r>
              <a:rPr lang="pt-PT" sz="1200" kern="1200" noProof="0" dirty="0">
                <a:solidFill>
                  <a:schemeClr val="tx1"/>
                </a:solidFill>
                <a:effectLst/>
                <a:latin typeface="+mn-lt"/>
                <a:ea typeface="+mn-ea"/>
                <a:cs typeface="+mn-cs"/>
              </a:rPr>
              <a:t>” (Ellen G. </a:t>
            </a:r>
            <a:r>
              <a:rPr lang="pt-PT" sz="1200" kern="1200" noProof="0" dirty="0" err="1">
                <a:solidFill>
                  <a:schemeClr val="tx1"/>
                </a:solidFill>
                <a:effectLst/>
                <a:latin typeface="+mn-lt"/>
                <a:ea typeface="+mn-ea"/>
                <a:cs typeface="+mn-cs"/>
              </a:rPr>
              <a:t>White</a:t>
            </a:r>
            <a:r>
              <a:rPr lang="pt-PT" sz="1200" kern="1200" noProof="0" dirty="0">
                <a:solidFill>
                  <a:schemeClr val="tx1"/>
                </a:solidFill>
                <a:effectLst/>
                <a:latin typeface="+mn-lt"/>
                <a:ea typeface="+mn-ea"/>
                <a:cs typeface="+mn-cs"/>
              </a:rPr>
              <a:t>. Patriarcas e Profetas, p. 237).</a:t>
            </a:r>
            <a:endParaRPr lang="pt-PT" noProof="0" dirty="0"/>
          </a:p>
        </p:txBody>
      </p:sp>
      <p:sp>
        <p:nvSpPr>
          <p:cNvPr id="4" name="Slide Number Placeholder 3"/>
          <p:cNvSpPr>
            <a:spLocks noGrp="1"/>
          </p:cNvSpPr>
          <p:nvPr>
            <p:ph type="sldNum" sz="quarter" idx="10"/>
          </p:nvPr>
        </p:nvSpPr>
        <p:spPr/>
        <p:txBody>
          <a:bodyPr/>
          <a:lstStyle/>
          <a:p>
            <a:fld id="{CA52D3D2-E3C8-2347-9F30-B9F610FBBB12}" type="slidenum">
              <a:rPr lang="en-US" smtClean="0"/>
              <a:t>9</a:t>
            </a:fld>
            <a:endParaRPr lang="en-US"/>
          </a:p>
        </p:txBody>
      </p:sp>
    </p:spTree>
    <p:extLst>
      <p:ext uri="{BB962C8B-B14F-4D97-AF65-F5344CB8AC3E}">
        <p14:creationId xmlns:p14="http://schemas.microsoft.com/office/powerpoint/2010/main" val="2135686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2757921-5035-9343-9A86-6C131B2E983B}" type="datetimeFigureOut">
              <a:rPr lang="en-US" smtClean="0"/>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1708358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757921-5035-9343-9A86-6C131B2E983B}" type="datetimeFigureOut">
              <a:rPr lang="en-US" smtClean="0"/>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792076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757921-5035-9343-9A86-6C131B2E983B}" type="datetimeFigureOut">
              <a:rPr lang="en-US" smtClean="0"/>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186254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2757921-5035-9343-9A86-6C131B2E983B}" type="datetimeFigureOut">
              <a:rPr lang="en-US" smtClean="0"/>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520209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757921-5035-9343-9A86-6C131B2E983B}" type="datetimeFigureOut">
              <a:rPr lang="en-US" smtClean="0"/>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755744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2757921-5035-9343-9A86-6C131B2E983B}" type="datetimeFigureOut">
              <a:rPr lang="en-US" smtClean="0"/>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1581455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2757921-5035-9343-9A86-6C131B2E983B}" type="datetimeFigureOut">
              <a:rPr lang="en-US" smtClean="0"/>
              <a:t>3/26/2018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125002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2757921-5035-9343-9A86-6C131B2E983B}" type="datetimeFigureOut">
              <a:rPr lang="en-US" smtClean="0"/>
              <a:t>3/26/2018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674817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757921-5035-9343-9A86-6C131B2E983B}" type="datetimeFigureOut">
              <a:rPr lang="en-US" smtClean="0"/>
              <a:t>3/26/2018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794969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757921-5035-9343-9A86-6C131B2E983B}" type="datetimeFigureOut">
              <a:rPr lang="en-US" smtClean="0"/>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155192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757921-5035-9343-9A86-6C131B2E983B}" type="datetimeFigureOut">
              <a:rPr lang="en-US" smtClean="0"/>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54ACE8-E263-394A-987E-5F4284A4AF53}" type="slidenum">
              <a:rPr lang="en-US" smtClean="0"/>
              <a:t>‹nº›</a:t>
            </a:fld>
            <a:endParaRPr lang="en-US"/>
          </a:p>
        </p:txBody>
      </p:sp>
    </p:spTree>
    <p:extLst>
      <p:ext uri="{BB962C8B-B14F-4D97-AF65-F5344CB8AC3E}">
        <p14:creationId xmlns:p14="http://schemas.microsoft.com/office/powerpoint/2010/main" val="2087860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757921-5035-9343-9A86-6C131B2E983B}" type="datetimeFigureOut">
              <a:rPr lang="en-US" smtClean="0"/>
              <a:t>3/26/2018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54ACE8-E263-394A-987E-5F4284A4AF53}" type="slidenum">
              <a:rPr lang="en-US" smtClean="0"/>
              <a:t>‹nº›</a:t>
            </a:fld>
            <a:endParaRPr lang="en-US"/>
          </a:p>
        </p:txBody>
      </p:sp>
    </p:spTree>
    <p:extLst>
      <p:ext uri="{BB962C8B-B14F-4D97-AF65-F5344CB8AC3E}">
        <p14:creationId xmlns:p14="http://schemas.microsoft.com/office/powerpoint/2010/main" val="1769248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0860" b="9010"/>
          <a:stretch/>
        </p:blipFill>
        <p:spPr>
          <a:xfrm>
            <a:off x="0" y="0"/>
            <a:ext cx="12250616" cy="6868580"/>
          </a:xfrm>
          <a:prstGeom prst="rect">
            <a:avLst/>
          </a:prstGeom>
        </p:spPr>
      </p:pic>
      <p:sp>
        <p:nvSpPr>
          <p:cNvPr id="2" name="Title 1"/>
          <p:cNvSpPr>
            <a:spLocks noGrp="1"/>
          </p:cNvSpPr>
          <p:nvPr>
            <p:ph type="ctrTitle"/>
          </p:nvPr>
        </p:nvSpPr>
        <p:spPr>
          <a:xfrm>
            <a:off x="3622429" y="325815"/>
            <a:ext cx="8726905" cy="2387600"/>
          </a:xfrm>
        </p:spPr>
        <p:txBody>
          <a:bodyPr>
            <a:normAutofit/>
          </a:bodyPr>
          <a:lstStyle/>
          <a:p>
            <a:r>
              <a:rPr lang="pt-PT" sz="4800" b="1" dirty="0">
                <a:solidFill>
                  <a:schemeClr val="accent6">
                    <a:lumMod val="50000"/>
                  </a:schemeClr>
                </a:solidFill>
                <a:latin typeface="Avenir Next" charset="0"/>
                <a:ea typeface="Avenir Next" charset="0"/>
                <a:cs typeface="Avenir Next" charset="0"/>
              </a:rPr>
              <a:t>Abençoada para ser uma Benção</a:t>
            </a:r>
            <a:br>
              <a:rPr lang="en-US" sz="4800" dirty="0">
                <a:solidFill>
                  <a:schemeClr val="bg1"/>
                </a:solidFill>
                <a:latin typeface="Avenir Next" charset="0"/>
                <a:ea typeface="Avenir Next" charset="0"/>
                <a:cs typeface="Avenir Next" charset="0"/>
              </a:rPr>
            </a:br>
            <a:r>
              <a:rPr lang="en-US" sz="1100" dirty="0">
                <a:solidFill>
                  <a:schemeClr val="bg1"/>
                </a:solidFill>
                <a:latin typeface="Avenir Next" charset="0"/>
                <a:ea typeface="Avenir Next" charset="0"/>
                <a:cs typeface="Avenir Next" charset="0"/>
              </a:rPr>
              <a:t>POR DINORAH RIVERA</a:t>
            </a:r>
          </a:p>
        </p:txBody>
      </p:sp>
      <p:sp>
        <p:nvSpPr>
          <p:cNvPr id="3" name="Subtitle 2"/>
          <p:cNvSpPr>
            <a:spLocks noGrp="1"/>
          </p:cNvSpPr>
          <p:nvPr>
            <p:ph type="subTitle" idx="1"/>
          </p:nvPr>
        </p:nvSpPr>
        <p:spPr>
          <a:xfrm>
            <a:off x="3622429" y="3656747"/>
            <a:ext cx="9144000" cy="1655762"/>
          </a:xfrm>
        </p:spPr>
        <p:txBody>
          <a:bodyPr>
            <a:normAutofit/>
          </a:bodyPr>
          <a:lstStyle/>
          <a:p>
            <a:r>
              <a:rPr lang="pt-PT" sz="2000" b="1" dirty="0">
                <a:solidFill>
                  <a:schemeClr val="bg1"/>
                </a:solidFill>
                <a:latin typeface="Avenir Next" charset="0"/>
                <a:ea typeface="Avenir Next" charset="0"/>
                <a:cs typeface="Avenir Next" charset="0"/>
              </a:rPr>
              <a:t>2018 Dia Internacional dos Ministérios da Mulher</a:t>
            </a:r>
          </a:p>
          <a:p>
            <a:r>
              <a:rPr lang="pt-PT" sz="1800" dirty="0">
                <a:solidFill>
                  <a:schemeClr val="bg1"/>
                </a:solidFill>
                <a:latin typeface="Avenir Next" charset="0"/>
                <a:ea typeface="Avenir Next" charset="0"/>
                <a:cs typeface="Avenir Next" charset="0"/>
              </a:rPr>
              <a:t>Departamento dos Ministérios da Mulher</a:t>
            </a:r>
          </a:p>
          <a:p>
            <a:r>
              <a:rPr lang="pt-PT" sz="1800" dirty="0">
                <a:solidFill>
                  <a:schemeClr val="bg1"/>
                </a:solidFill>
                <a:latin typeface="Avenir Next" charset="0"/>
                <a:ea typeface="Avenir Next" charset="0"/>
                <a:cs typeface="Avenir Next" charset="0"/>
              </a:rPr>
              <a:t>Da Conferência Geral</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7362" y="4814999"/>
            <a:ext cx="543621" cy="380280"/>
          </a:xfrm>
          <a:prstGeom prst="rect">
            <a:avLst/>
          </a:prstGeom>
        </p:spPr>
      </p:pic>
    </p:spTree>
    <p:extLst>
      <p:ext uri="{BB962C8B-B14F-4D97-AF65-F5344CB8AC3E}">
        <p14:creationId xmlns:p14="http://schemas.microsoft.com/office/powerpoint/2010/main" val="1502968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3475"/>
          <a:stretch/>
        </p:blipFill>
        <p:spPr>
          <a:xfrm>
            <a:off x="-1" y="-1"/>
            <a:ext cx="12189867" cy="6858001"/>
          </a:xfrm>
          <a:prstGeom prst="rect">
            <a:avLst/>
          </a:prstGeom>
        </p:spPr>
      </p:pic>
      <p:sp>
        <p:nvSpPr>
          <p:cNvPr id="2" name="Title 1"/>
          <p:cNvSpPr>
            <a:spLocks noGrp="1"/>
          </p:cNvSpPr>
          <p:nvPr>
            <p:ph type="title"/>
          </p:nvPr>
        </p:nvSpPr>
        <p:spPr>
          <a:xfrm>
            <a:off x="631725" y="1427005"/>
            <a:ext cx="10515600" cy="1325563"/>
          </a:xfrm>
        </p:spPr>
        <p:txBody>
          <a:bodyPr>
            <a:normAutofit/>
          </a:bodyPr>
          <a:lstStyle/>
          <a:p>
            <a:r>
              <a:rPr lang="en-US" sz="4000" b="1" dirty="0">
                <a:solidFill>
                  <a:schemeClr val="bg1"/>
                </a:solidFill>
                <a:latin typeface="Avenir Next" charset="0"/>
                <a:ea typeface="Avenir Next" charset="0"/>
                <a:cs typeface="Avenir Next" charset="0"/>
              </a:rPr>
              <a:t>2. CONTENTAMENTO </a:t>
            </a:r>
          </a:p>
        </p:txBody>
      </p:sp>
      <p:sp>
        <p:nvSpPr>
          <p:cNvPr id="3" name="Content Placeholder 2"/>
          <p:cNvSpPr>
            <a:spLocks noGrp="1"/>
          </p:cNvSpPr>
          <p:nvPr>
            <p:ph idx="1"/>
          </p:nvPr>
        </p:nvSpPr>
        <p:spPr>
          <a:xfrm>
            <a:off x="705467" y="3300463"/>
            <a:ext cx="10768778" cy="2495652"/>
          </a:xfrm>
        </p:spPr>
        <p:txBody>
          <a:bodyPr>
            <a:normAutofit lnSpcReduction="10000"/>
          </a:bodyPr>
          <a:lstStyle/>
          <a:p>
            <a:pPr marL="0" indent="0" algn="ctr">
              <a:lnSpc>
                <a:spcPct val="100000"/>
              </a:lnSpc>
              <a:buNone/>
            </a:pPr>
            <a:r>
              <a:rPr lang="pt-PT" dirty="0"/>
              <a:t>Quantos de nós temos esse espírito? Ou somos governados pelo desejo de ter tudo o que os outros têm—e mais? O meu vizinho tem um carro dispendioso. O meu carro é pequeno e relativamente pouco dispendioso. </a:t>
            </a:r>
            <a:r>
              <a:rPr lang="pt-PT" b="1" dirty="0"/>
              <a:t>Estou satisfeito porque Deus provê as minhas necessidades. </a:t>
            </a:r>
            <a:r>
              <a:rPr lang="pt-PT" dirty="0"/>
              <a:t>Posso usar a benção de ter um carro para abençoar outros que precisem de transporte.</a:t>
            </a:r>
            <a:r>
              <a:rPr lang="en-US" dirty="0"/>
              <a:t>.</a:t>
            </a:r>
          </a:p>
          <a:p>
            <a:pPr marL="0" indent="0" algn="ctr">
              <a:lnSpc>
                <a:spcPct val="100000"/>
              </a:lnSpc>
              <a:buNone/>
            </a:pPr>
            <a:endParaRPr lang="en-US" dirty="0"/>
          </a:p>
        </p:txBody>
      </p:sp>
    </p:spTree>
    <p:extLst>
      <p:ext uri="{BB962C8B-B14F-4D97-AF65-F5344CB8AC3E}">
        <p14:creationId xmlns:p14="http://schemas.microsoft.com/office/powerpoint/2010/main" val="1965428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626" b="10485"/>
          <a:stretch/>
        </p:blipFill>
        <p:spPr>
          <a:xfrm>
            <a:off x="-93785" y="0"/>
            <a:ext cx="12285785" cy="7238065"/>
          </a:xfrm>
          <a:prstGeom prst="rect">
            <a:avLst/>
          </a:prstGeom>
        </p:spPr>
      </p:pic>
      <p:sp>
        <p:nvSpPr>
          <p:cNvPr id="3" name="Content Placeholder 2"/>
          <p:cNvSpPr>
            <a:spLocks noGrp="1"/>
          </p:cNvSpPr>
          <p:nvPr>
            <p:ph idx="1"/>
          </p:nvPr>
        </p:nvSpPr>
        <p:spPr>
          <a:xfrm>
            <a:off x="2462982" y="2872758"/>
            <a:ext cx="9596284" cy="2097446"/>
          </a:xfrm>
        </p:spPr>
        <p:txBody>
          <a:bodyPr/>
          <a:lstStyle/>
          <a:p>
            <a:pPr marL="0" indent="0" algn="ctr">
              <a:lnSpc>
                <a:spcPct val="100000"/>
              </a:lnSpc>
              <a:buNone/>
            </a:pPr>
            <a:r>
              <a:rPr lang="en-US" spc="300" dirty="0">
                <a:latin typeface="Avenir Next" charset="0"/>
                <a:ea typeface="Avenir Next" charset="0"/>
                <a:cs typeface="Avenir Next" charset="0"/>
              </a:rPr>
              <a:t>“</a:t>
            </a:r>
            <a:r>
              <a:rPr lang="pt-PT" spc="300" dirty="0">
                <a:latin typeface="Avenir Next" charset="0"/>
                <a:ea typeface="Avenir Next" charset="0"/>
                <a:cs typeface="Avenir Next" charset="0"/>
              </a:rPr>
              <a:t>contentamento não é termos tudo o que queremos, mas </a:t>
            </a:r>
            <a:r>
              <a:rPr lang="pt-PT" b="1" spc="300" dirty="0">
                <a:latin typeface="Avenir Next" charset="0"/>
                <a:ea typeface="Avenir Next" charset="0"/>
                <a:cs typeface="Avenir Next" charset="0"/>
              </a:rPr>
              <a:t>apreciar tudo </a:t>
            </a:r>
            <a:r>
              <a:rPr lang="pt-PT" spc="300" dirty="0">
                <a:latin typeface="Avenir Next" charset="0"/>
                <a:ea typeface="Avenir Next" charset="0"/>
                <a:cs typeface="Avenir Next" charset="0"/>
              </a:rPr>
              <a:t>o que temos</a:t>
            </a:r>
            <a:r>
              <a:rPr lang="en-US" spc="300" dirty="0">
                <a:latin typeface="Avenir Next" charset="0"/>
                <a:ea typeface="Avenir Next" charset="0"/>
                <a:cs typeface="Avenir Next" charset="0"/>
              </a:rPr>
              <a:t>.” </a:t>
            </a:r>
          </a:p>
        </p:txBody>
      </p:sp>
    </p:spTree>
    <p:extLst>
      <p:ext uri="{BB962C8B-B14F-4D97-AF65-F5344CB8AC3E}">
        <p14:creationId xmlns:p14="http://schemas.microsoft.com/office/powerpoint/2010/main" val="2140402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3475"/>
          <a:stretch/>
        </p:blipFill>
        <p:spPr>
          <a:xfrm>
            <a:off x="-1" y="-1"/>
            <a:ext cx="12189867" cy="6858001"/>
          </a:xfrm>
          <a:prstGeom prst="rect">
            <a:avLst/>
          </a:prstGeom>
        </p:spPr>
      </p:pic>
      <p:sp>
        <p:nvSpPr>
          <p:cNvPr id="2" name="Title 1"/>
          <p:cNvSpPr>
            <a:spLocks noGrp="1"/>
          </p:cNvSpPr>
          <p:nvPr>
            <p:ph type="title"/>
          </p:nvPr>
        </p:nvSpPr>
        <p:spPr>
          <a:xfrm>
            <a:off x="646472" y="1441755"/>
            <a:ext cx="10515600" cy="1325563"/>
          </a:xfrm>
        </p:spPr>
        <p:txBody>
          <a:bodyPr>
            <a:normAutofit/>
          </a:bodyPr>
          <a:lstStyle/>
          <a:p>
            <a:r>
              <a:rPr lang="en-US" sz="4000" b="1" dirty="0">
                <a:solidFill>
                  <a:schemeClr val="bg1"/>
                </a:solidFill>
                <a:latin typeface="Avenir Next" charset="0"/>
                <a:ea typeface="Avenir Next" charset="0"/>
                <a:cs typeface="Avenir Next" charset="0"/>
              </a:rPr>
              <a:t>3. PAZ E CONFIANÇA</a:t>
            </a:r>
          </a:p>
        </p:txBody>
      </p:sp>
      <p:sp>
        <p:nvSpPr>
          <p:cNvPr id="3" name="Content Placeholder 2"/>
          <p:cNvSpPr>
            <a:spLocks noGrp="1"/>
          </p:cNvSpPr>
          <p:nvPr>
            <p:ph idx="1"/>
          </p:nvPr>
        </p:nvSpPr>
        <p:spPr>
          <a:xfrm>
            <a:off x="838200" y="3433199"/>
            <a:ext cx="10515600" cy="1935214"/>
          </a:xfrm>
        </p:spPr>
        <p:txBody>
          <a:bodyPr>
            <a:normAutofit/>
          </a:bodyPr>
          <a:lstStyle/>
          <a:p>
            <a:pPr marL="0" indent="0" algn="ctr">
              <a:lnSpc>
                <a:spcPct val="100000"/>
              </a:lnSpc>
              <a:buNone/>
            </a:pPr>
            <a:r>
              <a:rPr lang="pt-PT" dirty="0"/>
              <a:t>Não só manifestou o espírito de paz de Deus interior, mas também o ofereceu aos que estavam à sua volta. </a:t>
            </a:r>
            <a:endParaRPr lang="en-US" dirty="0"/>
          </a:p>
        </p:txBody>
      </p:sp>
    </p:spTree>
    <p:extLst>
      <p:ext uri="{BB962C8B-B14F-4D97-AF65-F5344CB8AC3E}">
        <p14:creationId xmlns:p14="http://schemas.microsoft.com/office/powerpoint/2010/main" val="1987250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3475"/>
          <a:stretch/>
        </p:blipFill>
        <p:spPr>
          <a:xfrm>
            <a:off x="-1" y="-1"/>
            <a:ext cx="12189867" cy="6858001"/>
          </a:xfrm>
          <a:prstGeom prst="rect">
            <a:avLst/>
          </a:prstGeom>
        </p:spPr>
      </p:pic>
      <p:sp>
        <p:nvSpPr>
          <p:cNvPr id="2" name="Title 1"/>
          <p:cNvSpPr>
            <a:spLocks noGrp="1"/>
          </p:cNvSpPr>
          <p:nvPr>
            <p:ph type="title"/>
          </p:nvPr>
        </p:nvSpPr>
        <p:spPr>
          <a:xfrm>
            <a:off x="838200" y="1412260"/>
            <a:ext cx="10515600" cy="1325563"/>
          </a:xfrm>
        </p:spPr>
        <p:txBody>
          <a:bodyPr>
            <a:normAutofit/>
          </a:bodyPr>
          <a:lstStyle/>
          <a:p>
            <a:r>
              <a:rPr lang="en-US" sz="4000" b="1" dirty="0">
                <a:solidFill>
                  <a:schemeClr val="bg1"/>
                </a:solidFill>
                <a:latin typeface="Avenir Next" charset="0"/>
                <a:ea typeface="Avenir Next" charset="0"/>
                <a:cs typeface="Avenir Next" charset="0"/>
              </a:rPr>
              <a:t>4. PERSEVERANÇA </a:t>
            </a:r>
          </a:p>
        </p:txBody>
      </p:sp>
      <p:sp>
        <p:nvSpPr>
          <p:cNvPr id="3" name="Content Placeholder 2"/>
          <p:cNvSpPr>
            <a:spLocks noGrp="1"/>
          </p:cNvSpPr>
          <p:nvPr>
            <p:ph idx="1"/>
          </p:nvPr>
        </p:nvSpPr>
        <p:spPr>
          <a:xfrm>
            <a:off x="1118418" y="3347883"/>
            <a:ext cx="9574161" cy="2507225"/>
          </a:xfrm>
        </p:spPr>
        <p:txBody>
          <a:bodyPr/>
          <a:lstStyle/>
          <a:p>
            <a:pPr marL="0" indent="0" algn="ctr">
              <a:lnSpc>
                <a:spcPct val="100000"/>
              </a:lnSpc>
              <a:buNone/>
            </a:pPr>
            <a:r>
              <a:rPr lang="pt-PT" dirty="0"/>
              <a:t>E assim como Jesus </a:t>
            </a:r>
            <a:r>
              <a:rPr lang="pt-PT" b="1" dirty="0"/>
              <a:t>elogiou</a:t>
            </a:r>
            <a:r>
              <a:rPr lang="pt-PT" dirty="0"/>
              <a:t> as pessoas que curou no Novo Testamento pela sua fé perseverante, Deus </a:t>
            </a:r>
            <a:r>
              <a:rPr lang="pt-PT" b="1" dirty="0"/>
              <a:t>recompensou</a:t>
            </a:r>
            <a:r>
              <a:rPr lang="pt-PT" dirty="0"/>
              <a:t> a fé perseverante da Sunamita. </a:t>
            </a:r>
            <a:r>
              <a:rPr lang="en-US" dirty="0"/>
              <a:t>. </a:t>
            </a:r>
          </a:p>
        </p:txBody>
      </p:sp>
    </p:spTree>
    <p:extLst>
      <p:ext uri="{BB962C8B-B14F-4D97-AF65-F5344CB8AC3E}">
        <p14:creationId xmlns:p14="http://schemas.microsoft.com/office/powerpoint/2010/main" val="1970629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626" b="10485"/>
          <a:stretch/>
        </p:blipFill>
        <p:spPr>
          <a:xfrm>
            <a:off x="-93785" y="0"/>
            <a:ext cx="12285785" cy="7238065"/>
          </a:xfrm>
          <a:prstGeom prst="rect">
            <a:avLst/>
          </a:prstGeom>
        </p:spPr>
      </p:pic>
      <p:sp>
        <p:nvSpPr>
          <p:cNvPr id="3" name="Content Placeholder 2"/>
          <p:cNvSpPr>
            <a:spLocks noGrp="1"/>
          </p:cNvSpPr>
          <p:nvPr>
            <p:ph idx="1"/>
          </p:nvPr>
        </p:nvSpPr>
        <p:spPr>
          <a:xfrm>
            <a:off x="2757947" y="2105843"/>
            <a:ext cx="8831826" cy="4351338"/>
          </a:xfrm>
        </p:spPr>
        <p:txBody>
          <a:bodyPr>
            <a:normAutofit/>
          </a:bodyPr>
          <a:lstStyle/>
          <a:p>
            <a:pPr marL="0" indent="0" algn="ctr">
              <a:lnSpc>
                <a:spcPct val="100000"/>
              </a:lnSpc>
              <a:buNone/>
            </a:pPr>
            <a:r>
              <a:rPr lang="en-US" dirty="0"/>
              <a:t>“</a:t>
            </a:r>
            <a:r>
              <a:rPr lang="pt-PT" dirty="0"/>
              <a:t>Mas em tudo isto nós saímos mais que vencedores, por meio daquele que nos amou. Com efeito, eu tenho a certeza de que não há nada que nos possa separar do amor de Deus: Nem a morte nem a vida; nem os anjos nem outras forças ou poderes espirituais; nem o presente nem o futuro; nem as forças do alto nem as do abismo. Não há nada nem ninguém que nos possa separar do amor que Deus nos deu a conhecer por nosso Senhor Jesus Cristo</a:t>
            </a:r>
            <a:r>
              <a:rPr lang="en-US" dirty="0"/>
              <a:t>.” </a:t>
            </a:r>
          </a:p>
          <a:p>
            <a:pPr marL="0" indent="0" algn="ctr">
              <a:lnSpc>
                <a:spcPct val="100000"/>
              </a:lnSpc>
              <a:buNone/>
            </a:pPr>
            <a:r>
              <a:rPr lang="en-US" dirty="0"/>
              <a:t>(</a:t>
            </a:r>
            <a:r>
              <a:rPr lang="en-US" dirty="0" err="1"/>
              <a:t>Romanos</a:t>
            </a:r>
            <a:r>
              <a:rPr lang="en-US" dirty="0"/>
              <a:t> 8:37-39)</a:t>
            </a:r>
          </a:p>
        </p:txBody>
      </p:sp>
    </p:spTree>
    <p:extLst>
      <p:ext uri="{BB962C8B-B14F-4D97-AF65-F5344CB8AC3E}">
        <p14:creationId xmlns:p14="http://schemas.microsoft.com/office/powerpoint/2010/main" val="61524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626" b="10485"/>
          <a:stretch/>
        </p:blipFill>
        <p:spPr>
          <a:xfrm>
            <a:off x="0" y="0"/>
            <a:ext cx="12285785" cy="7238065"/>
          </a:xfrm>
          <a:prstGeom prst="rect">
            <a:avLst/>
          </a:prstGeom>
        </p:spPr>
      </p:pic>
      <p:sp>
        <p:nvSpPr>
          <p:cNvPr id="3" name="Content Placeholder 2"/>
          <p:cNvSpPr>
            <a:spLocks noGrp="1"/>
          </p:cNvSpPr>
          <p:nvPr>
            <p:ph idx="1"/>
          </p:nvPr>
        </p:nvSpPr>
        <p:spPr>
          <a:xfrm>
            <a:off x="2920180" y="2504049"/>
            <a:ext cx="8625348" cy="3233072"/>
          </a:xfrm>
        </p:spPr>
        <p:txBody>
          <a:bodyPr/>
          <a:lstStyle/>
          <a:p>
            <a:pPr marL="0" indent="0" algn="ctr">
              <a:lnSpc>
                <a:spcPct val="100000"/>
              </a:lnSpc>
              <a:buNone/>
            </a:pPr>
            <a:r>
              <a:rPr lang="pt-PT" b="1" dirty="0">
                <a:solidFill>
                  <a:schemeClr val="accent6">
                    <a:lumMod val="50000"/>
                  </a:schemeClr>
                </a:solidFill>
              </a:rPr>
              <a:t>Exatamente onde estamos, Deus escolhe-nos, redime-nos, abençoa-nos, e transforma-nos em novas criaturas Nele. </a:t>
            </a:r>
            <a:r>
              <a:rPr lang="pt-PT" dirty="0"/>
              <a:t>Ele dá-nos um novo nome: filha de Deus! Depois Ele capacita-nos—nós, que fomos abençoadas de forma tão indescritível—para abençoarmos outros. Maravilhosa e incompreensível graça!</a:t>
            </a:r>
            <a:endParaRPr lang="en-US" dirty="0"/>
          </a:p>
        </p:txBody>
      </p:sp>
    </p:spTree>
    <p:extLst>
      <p:ext uri="{BB962C8B-B14F-4D97-AF65-F5344CB8AC3E}">
        <p14:creationId xmlns:p14="http://schemas.microsoft.com/office/powerpoint/2010/main" val="1649564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38199" y="365124"/>
            <a:ext cx="3818467" cy="5829721"/>
          </a:xfrm>
          <a:prstGeom prst="rect">
            <a:avLst/>
          </a:prstGeom>
        </p:spPr>
      </p:pic>
      <p:pic>
        <p:nvPicPr>
          <p:cNvPr id="5" name="Picture 4"/>
          <p:cNvPicPr>
            <a:picLocks noChangeAspect="1"/>
          </p:cNvPicPr>
          <p:nvPr/>
        </p:nvPicPr>
        <p:blipFill>
          <a:blip r:embed="rId4"/>
          <a:stretch>
            <a:fillRect/>
          </a:stretch>
        </p:blipFill>
        <p:spPr>
          <a:xfrm>
            <a:off x="5469466" y="365123"/>
            <a:ext cx="5811839" cy="5811839"/>
          </a:xfrm>
          <a:prstGeom prst="rect">
            <a:avLst/>
          </a:prstGeom>
        </p:spPr>
      </p:pic>
    </p:spTree>
    <p:extLst>
      <p:ext uri="{BB962C8B-B14F-4D97-AF65-F5344CB8AC3E}">
        <p14:creationId xmlns:p14="http://schemas.microsoft.com/office/powerpoint/2010/main" val="1687999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309" y="719084"/>
            <a:ext cx="6548937" cy="1525352"/>
          </a:xfrm>
        </p:spPr>
        <p:txBody>
          <a:bodyPr>
            <a:noAutofit/>
          </a:bodyPr>
          <a:lstStyle/>
          <a:p>
            <a:pPr algn="ctr">
              <a:lnSpc>
                <a:spcPct val="100000"/>
              </a:lnSpc>
            </a:pPr>
            <a:r>
              <a:rPr lang="en-US" sz="3200" dirty="0">
                <a:solidFill>
                  <a:schemeClr val="accent6">
                    <a:lumMod val="50000"/>
                  </a:schemeClr>
                </a:solidFill>
                <a:latin typeface="Avenir Next" charset="0"/>
                <a:ea typeface="Avenir Next" charset="0"/>
                <a:cs typeface="Avenir Next" charset="0"/>
              </a:rPr>
              <a:t>MULHER DE BENÇÃO </a:t>
            </a:r>
            <a:r>
              <a:rPr lang="en-US" sz="3200" b="1" dirty="0">
                <a:solidFill>
                  <a:schemeClr val="accent6">
                    <a:lumMod val="50000"/>
                  </a:schemeClr>
                </a:solidFill>
                <a:latin typeface="Avenir Next" charset="0"/>
                <a:ea typeface="Avenir Next" charset="0"/>
                <a:cs typeface="Avenir Next" charset="0"/>
              </a:rPr>
              <a:t>DO NOVO TESTAMENTO</a:t>
            </a:r>
            <a:endParaRPr lang="en-US" sz="3200" dirty="0">
              <a:solidFill>
                <a:schemeClr val="accent6">
                  <a:lumMod val="50000"/>
                </a:schemeClr>
              </a:solidFill>
              <a:latin typeface="Avenir Next" charset="0"/>
              <a:ea typeface="Avenir Next" charset="0"/>
              <a:cs typeface="Avenir Next" charset="0"/>
            </a:endParaRPr>
          </a:p>
        </p:txBody>
      </p:sp>
      <p:sp>
        <p:nvSpPr>
          <p:cNvPr id="3" name="Content Placeholder 2"/>
          <p:cNvSpPr>
            <a:spLocks noGrp="1"/>
          </p:cNvSpPr>
          <p:nvPr>
            <p:ph idx="1"/>
          </p:nvPr>
        </p:nvSpPr>
        <p:spPr>
          <a:xfrm>
            <a:off x="5835700" y="2479842"/>
            <a:ext cx="5922547" cy="3006557"/>
          </a:xfrm>
        </p:spPr>
        <p:txBody>
          <a:bodyPr>
            <a:normAutofit/>
          </a:bodyPr>
          <a:lstStyle/>
          <a:p>
            <a:pPr marL="0" indent="0" algn="ctr">
              <a:lnSpc>
                <a:spcPct val="100000"/>
              </a:lnSpc>
              <a:buNone/>
            </a:pPr>
            <a:r>
              <a:rPr lang="pt-PT" sz="2400" dirty="0"/>
              <a:t>De acordo com Lucas, um “anjo aproximou-se dela e disse-lhe: </a:t>
            </a:r>
            <a:r>
              <a:rPr lang="pt-PT" sz="2400" b="1" i="1" dirty="0"/>
              <a:t>«Eu te saúdo, ó escolhida de Deus. O Senhor está contigo.» </a:t>
            </a:r>
            <a:r>
              <a:rPr lang="pt-PT" sz="2400" dirty="0"/>
              <a:t>Maria ficou perturbada com estas palavras e perguntava a si própria o que queria dizer aquela saudação.”</a:t>
            </a:r>
            <a:r>
              <a:rPr lang="en-US" sz="2400" dirty="0"/>
              <a:t> </a:t>
            </a:r>
          </a:p>
          <a:p>
            <a:pPr marL="0" indent="0" algn="ctr">
              <a:lnSpc>
                <a:spcPct val="100000"/>
              </a:lnSpc>
              <a:buNone/>
            </a:pPr>
            <a:r>
              <a:rPr lang="en-US" sz="2400" dirty="0"/>
              <a:t>(Lucas 1:28, 29) </a:t>
            </a:r>
          </a:p>
          <a:p>
            <a:pPr marL="0" indent="0" algn="ctr">
              <a:lnSpc>
                <a:spcPct val="100000"/>
              </a:lnSpc>
              <a:buNone/>
            </a:pPr>
            <a:endParaRPr lang="en-US" sz="2400" dirty="0"/>
          </a:p>
        </p:txBody>
      </p:sp>
      <p:pic>
        <p:nvPicPr>
          <p:cNvPr id="4" name="Picture 4" descr="mulheres_08"/>
          <p:cNvPicPr>
            <a:picLocks noChangeAspect="1" noChangeArrowheads="1"/>
          </p:cNvPicPr>
          <p:nvPr/>
        </p:nvPicPr>
        <p:blipFill rotWithShape="1">
          <a:blip r:embed="rId3">
            <a:extLst>
              <a:ext uri="{28A0092B-C50C-407E-A947-70E740481C1C}">
                <a14:useLocalDpi xmlns:a14="http://schemas.microsoft.com/office/drawing/2010/main" val="0"/>
              </a:ext>
            </a:extLst>
          </a:blip>
          <a:srcRect r="44125"/>
          <a:stretch/>
        </p:blipFill>
        <p:spPr bwMode="auto">
          <a:xfrm>
            <a:off x="0" y="0"/>
            <a:ext cx="510921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091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626" b="10485"/>
          <a:stretch/>
        </p:blipFill>
        <p:spPr>
          <a:xfrm>
            <a:off x="-93785" y="9372"/>
            <a:ext cx="12285785" cy="7238065"/>
          </a:xfrm>
          <a:prstGeom prst="rect">
            <a:avLst/>
          </a:prstGeom>
        </p:spPr>
      </p:pic>
      <p:sp>
        <p:nvSpPr>
          <p:cNvPr id="3" name="Content Placeholder 2"/>
          <p:cNvSpPr>
            <a:spLocks noGrp="1"/>
          </p:cNvSpPr>
          <p:nvPr>
            <p:ph idx="1"/>
          </p:nvPr>
        </p:nvSpPr>
        <p:spPr>
          <a:xfrm>
            <a:off x="2619943" y="2902254"/>
            <a:ext cx="9016533" cy="2023704"/>
          </a:xfrm>
        </p:spPr>
        <p:txBody>
          <a:bodyPr>
            <a:normAutofit/>
          </a:bodyPr>
          <a:lstStyle/>
          <a:p>
            <a:pPr marL="0" indent="0" algn="ctr">
              <a:lnSpc>
                <a:spcPct val="100000"/>
              </a:lnSpc>
              <a:buNone/>
            </a:pPr>
            <a:r>
              <a:rPr lang="en-US" sz="3200" dirty="0">
                <a:latin typeface="Avenir Next" charset="0"/>
              </a:rPr>
              <a:t>“</a:t>
            </a:r>
            <a:r>
              <a:rPr lang="pt-PT" sz="3200" dirty="0">
                <a:latin typeface="Avenir Next" charset="0"/>
              </a:rPr>
              <a:t>EU TE SAÚDO, </a:t>
            </a:r>
            <a:r>
              <a:rPr lang="pt-PT" sz="3200" i="1" dirty="0">
                <a:latin typeface="Avenir Next" charset="0"/>
              </a:rPr>
              <a:t>Ó ESCOLHIDA DE DEUS</a:t>
            </a:r>
            <a:r>
              <a:rPr lang="pt-PT" sz="3200" dirty="0">
                <a:latin typeface="Avenir Next" charset="0"/>
              </a:rPr>
              <a:t>. O SENHOR ESTÁ CONTIGO.</a:t>
            </a:r>
            <a:r>
              <a:rPr lang="en-US" sz="3200" dirty="0">
                <a:latin typeface="Avenir Next" charset="0"/>
                <a:ea typeface="Avenir Next" charset="0"/>
                <a:cs typeface="Avenir Next" charset="0"/>
              </a:rPr>
              <a:t>” </a:t>
            </a:r>
          </a:p>
          <a:p>
            <a:pPr marL="0" indent="0" algn="ctr">
              <a:lnSpc>
                <a:spcPct val="100000"/>
              </a:lnSpc>
              <a:buNone/>
            </a:pPr>
            <a:r>
              <a:rPr lang="en-US" sz="2000" dirty="0">
                <a:latin typeface="Avenir Next" charset="0"/>
                <a:ea typeface="Avenir Next" charset="0"/>
                <a:cs typeface="Avenir Next" charset="0"/>
              </a:rPr>
              <a:t>(Lucas 1:28). </a:t>
            </a:r>
            <a:endParaRPr lang="en-US" sz="3200" dirty="0">
              <a:latin typeface="Avenir Next" charset="0"/>
              <a:ea typeface="Avenir Next" charset="0"/>
              <a:cs typeface="Avenir Next" charset="0"/>
            </a:endParaRPr>
          </a:p>
        </p:txBody>
      </p:sp>
    </p:spTree>
    <p:extLst>
      <p:ext uri="{BB962C8B-B14F-4D97-AF65-F5344CB8AC3E}">
        <p14:creationId xmlns:p14="http://schemas.microsoft.com/office/powerpoint/2010/main" val="1011138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626" b="10485"/>
          <a:stretch/>
        </p:blipFill>
        <p:spPr>
          <a:xfrm>
            <a:off x="0" y="0"/>
            <a:ext cx="12285785" cy="7238065"/>
          </a:xfrm>
          <a:prstGeom prst="rect">
            <a:avLst/>
          </a:prstGeom>
        </p:spPr>
      </p:pic>
      <p:sp>
        <p:nvSpPr>
          <p:cNvPr id="3" name="Content Placeholder 2"/>
          <p:cNvSpPr>
            <a:spLocks noGrp="1"/>
          </p:cNvSpPr>
          <p:nvPr>
            <p:ph idx="1"/>
          </p:nvPr>
        </p:nvSpPr>
        <p:spPr>
          <a:xfrm>
            <a:off x="2949676" y="1766634"/>
            <a:ext cx="8404123" cy="4351338"/>
          </a:xfrm>
        </p:spPr>
        <p:txBody>
          <a:bodyPr/>
          <a:lstStyle/>
          <a:p>
            <a:r>
              <a:rPr lang="pt-PT" dirty="0"/>
              <a:t>Maria teve de </a:t>
            </a:r>
            <a:r>
              <a:rPr lang="pt-PT" b="1" dirty="0">
                <a:solidFill>
                  <a:schemeClr val="accent6">
                    <a:lumMod val="50000"/>
                  </a:schemeClr>
                </a:solidFill>
              </a:rPr>
              <a:t>“desaprender” </a:t>
            </a:r>
            <a:r>
              <a:rPr lang="pt-PT" dirty="0"/>
              <a:t>a vida como ela a conhecia—um pouco como a Marina Chapman teve que fazer</a:t>
            </a:r>
            <a:r>
              <a:rPr lang="en-US" dirty="0"/>
              <a:t>. </a:t>
            </a:r>
          </a:p>
          <a:p>
            <a:r>
              <a:rPr lang="pt-PT" dirty="0"/>
              <a:t>Agora Maria tinha de </a:t>
            </a:r>
            <a:r>
              <a:rPr lang="pt-PT" b="1" dirty="0">
                <a:solidFill>
                  <a:schemeClr val="accent6">
                    <a:lumMod val="50000"/>
                  </a:schemeClr>
                </a:solidFill>
              </a:rPr>
              <a:t>exercer mais fé do que nunca </a:t>
            </a:r>
            <a:r>
              <a:rPr lang="pt-PT" dirty="0"/>
              <a:t>para poder perceber o que significaria ser mãe de Deus na terra</a:t>
            </a:r>
            <a:r>
              <a:rPr lang="en-US" dirty="0"/>
              <a:t>. </a:t>
            </a:r>
          </a:p>
          <a:p>
            <a:r>
              <a:rPr lang="pt-PT" b="1" dirty="0">
                <a:solidFill>
                  <a:schemeClr val="accent6">
                    <a:lumMod val="50000"/>
                  </a:schemeClr>
                </a:solidFill>
              </a:rPr>
              <a:t>Ela sabia que enfrentaria grandes dificuldades. </a:t>
            </a:r>
            <a:r>
              <a:rPr lang="pt-PT" dirty="0"/>
              <a:t>Mas será que sabia que se seguisse a direção de Deus, Ele usaria esta inesperada benção na sua vida para abençoar inúmeros outros? </a:t>
            </a:r>
            <a:r>
              <a:rPr lang="en-US" dirty="0"/>
              <a:t> </a:t>
            </a:r>
          </a:p>
          <a:p>
            <a:endParaRPr lang="en-US" dirty="0"/>
          </a:p>
        </p:txBody>
      </p:sp>
    </p:spTree>
    <p:extLst>
      <p:ext uri="{BB962C8B-B14F-4D97-AF65-F5344CB8AC3E}">
        <p14:creationId xmlns:p14="http://schemas.microsoft.com/office/powerpoint/2010/main" val="1544185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1" cy="6883583"/>
          </a:xfrm>
          <a:prstGeom prst="rect">
            <a:avLst/>
          </a:prstGeom>
        </p:spPr>
      </p:pic>
      <p:sp>
        <p:nvSpPr>
          <p:cNvPr id="2" name="Title 1"/>
          <p:cNvSpPr>
            <a:spLocks noGrp="1"/>
          </p:cNvSpPr>
          <p:nvPr>
            <p:ph type="title"/>
          </p:nvPr>
        </p:nvSpPr>
        <p:spPr>
          <a:xfrm>
            <a:off x="941439" y="940306"/>
            <a:ext cx="9765891" cy="1325563"/>
          </a:xfrm>
        </p:spPr>
        <p:txBody>
          <a:bodyPr>
            <a:normAutofit/>
          </a:bodyPr>
          <a:lstStyle/>
          <a:p>
            <a:pPr algn="ctr"/>
            <a:r>
              <a:rPr lang="pt-PT" sz="4000" b="1" dirty="0">
                <a:solidFill>
                  <a:schemeClr val="accent6">
                    <a:lumMod val="50000"/>
                  </a:schemeClr>
                </a:solidFill>
                <a:latin typeface="Avenir Next" charset="0"/>
                <a:ea typeface="Avenir Next" charset="0"/>
                <a:cs typeface="Avenir Next" charset="0"/>
              </a:rPr>
              <a:t>O LEGADO DE MARIA PARA NÓS</a:t>
            </a:r>
            <a:endParaRPr lang="en-US" sz="4000" dirty="0">
              <a:solidFill>
                <a:schemeClr val="accent6">
                  <a:lumMod val="50000"/>
                </a:schemeClr>
              </a:solidFill>
              <a:latin typeface="Avenir Next" charset="0"/>
              <a:ea typeface="Avenir Next" charset="0"/>
              <a:cs typeface="Avenir Next" charset="0"/>
            </a:endParaRPr>
          </a:p>
        </p:txBody>
      </p:sp>
      <p:sp>
        <p:nvSpPr>
          <p:cNvPr id="3" name="Content Placeholder 2"/>
          <p:cNvSpPr>
            <a:spLocks noGrp="1"/>
          </p:cNvSpPr>
          <p:nvPr>
            <p:ph idx="1"/>
          </p:nvPr>
        </p:nvSpPr>
        <p:spPr>
          <a:xfrm>
            <a:off x="1723100" y="3005496"/>
            <a:ext cx="8187813" cy="2215433"/>
          </a:xfrm>
        </p:spPr>
        <p:txBody>
          <a:bodyPr/>
          <a:lstStyle/>
          <a:p>
            <a:pPr marL="0" indent="0" algn="ctr">
              <a:lnSpc>
                <a:spcPct val="100000"/>
              </a:lnSpc>
              <a:buNone/>
            </a:pPr>
            <a:r>
              <a:rPr lang="pt-PT" dirty="0"/>
              <a:t>Como vemos na experiência de Maria, Deus definitivamente vai usar as Suas bênçãos nas nossas vidas para abençoar outros, mesmo quando não vemos claramente como é que Ele o vai fazer</a:t>
            </a:r>
            <a:r>
              <a:rPr lang="en-US" dirty="0"/>
              <a:t>. </a:t>
            </a:r>
          </a:p>
        </p:txBody>
      </p:sp>
    </p:spTree>
    <p:extLst>
      <p:ext uri="{BB962C8B-B14F-4D97-AF65-F5344CB8AC3E}">
        <p14:creationId xmlns:p14="http://schemas.microsoft.com/office/powerpoint/2010/main" val="351751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6626" b="10485"/>
          <a:stretch/>
        </p:blipFill>
        <p:spPr>
          <a:xfrm>
            <a:off x="-93785" y="0"/>
            <a:ext cx="12285785" cy="7238065"/>
          </a:xfrm>
          <a:prstGeom prst="rect">
            <a:avLst/>
          </a:prstGeom>
        </p:spPr>
      </p:pic>
      <p:sp>
        <p:nvSpPr>
          <p:cNvPr id="2" name="Title 1"/>
          <p:cNvSpPr>
            <a:spLocks noGrp="1"/>
          </p:cNvSpPr>
          <p:nvPr>
            <p:ph type="title"/>
          </p:nvPr>
        </p:nvSpPr>
        <p:spPr>
          <a:xfrm>
            <a:off x="2403997" y="1087790"/>
            <a:ext cx="9522538" cy="1325563"/>
          </a:xfrm>
        </p:spPr>
        <p:txBody>
          <a:bodyPr>
            <a:normAutofit/>
          </a:bodyPr>
          <a:lstStyle/>
          <a:p>
            <a:pPr algn="ctr"/>
            <a:r>
              <a:rPr lang="pt-PT" sz="3600" b="1" dirty="0">
                <a:solidFill>
                  <a:schemeClr val="accent6">
                    <a:lumMod val="50000"/>
                  </a:schemeClr>
                </a:solidFill>
                <a:latin typeface="Avenir Next" charset="0"/>
              </a:rPr>
              <a:t>MULHER DE BENÇÃO </a:t>
            </a:r>
            <a:r>
              <a:rPr lang="pt-PT" sz="3600" dirty="0">
                <a:solidFill>
                  <a:schemeClr val="accent6">
                    <a:lumMod val="50000"/>
                  </a:schemeClr>
                </a:solidFill>
                <a:latin typeface="Avenir Next" charset="0"/>
                <a:ea typeface="Avenir Next" charset="0"/>
                <a:cs typeface="Avenir Next" charset="0"/>
              </a:rPr>
              <a:t>DO VELHO TESTAMENTO</a:t>
            </a:r>
            <a:endParaRPr lang="en-US" sz="3600" b="1" dirty="0">
              <a:solidFill>
                <a:schemeClr val="accent6">
                  <a:lumMod val="50000"/>
                </a:schemeClr>
              </a:solidFill>
              <a:latin typeface="Avenir Next" charset="0"/>
              <a:ea typeface="Avenir Next" charset="0"/>
              <a:cs typeface="Avenir Next" charset="0"/>
            </a:endParaRPr>
          </a:p>
        </p:txBody>
      </p:sp>
      <p:sp>
        <p:nvSpPr>
          <p:cNvPr id="3" name="Content Placeholder 2"/>
          <p:cNvSpPr>
            <a:spLocks noGrp="1"/>
          </p:cNvSpPr>
          <p:nvPr>
            <p:ph idx="1"/>
          </p:nvPr>
        </p:nvSpPr>
        <p:spPr>
          <a:xfrm>
            <a:off x="2743200" y="2282825"/>
            <a:ext cx="8610600" cy="4351338"/>
          </a:xfrm>
        </p:spPr>
        <p:txBody>
          <a:bodyPr>
            <a:normAutofit/>
          </a:bodyPr>
          <a:lstStyle/>
          <a:p>
            <a:pPr marL="0" indent="0" algn="ctr">
              <a:lnSpc>
                <a:spcPct val="100000"/>
              </a:lnSpc>
              <a:buNone/>
            </a:pPr>
            <a:endParaRPr lang="en-US" dirty="0"/>
          </a:p>
          <a:p>
            <a:pPr marL="0" indent="0" algn="ctr">
              <a:lnSpc>
                <a:spcPct val="100000"/>
              </a:lnSpc>
              <a:buNone/>
            </a:pPr>
            <a:r>
              <a:rPr lang="pt-PT" dirty="0"/>
              <a:t>A Sunamita tinha um espírito de serviço abnegado, como demonstrado na hospitalidade para com o profeta </a:t>
            </a:r>
            <a:r>
              <a:rPr lang="en-US" dirty="0"/>
              <a:t>(2 Reis 4:9, 10).</a:t>
            </a:r>
          </a:p>
          <a:p>
            <a:pPr marL="0" indent="0" algn="ctr">
              <a:lnSpc>
                <a:spcPct val="100000"/>
              </a:lnSpc>
              <a:buNone/>
            </a:pPr>
            <a:r>
              <a:rPr lang="pt-PT" dirty="0"/>
              <a:t>Então aqui vai uma questão para cada um de nós. </a:t>
            </a:r>
            <a:r>
              <a:rPr lang="pt-PT" b="1" dirty="0">
                <a:solidFill>
                  <a:schemeClr val="accent6">
                    <a:lumMod val="50000"/>
                  </a:schemeClr>
                </a:solidFill>
              </a:rPr>
              <a:t>Que gesto de serviço abnegado—simplesmente porque amamos a Deus—estamos dispostos a ter por Ele? </a:t>
            </a:r>
            <a:r>
              <a:rPr lang="pt-PT" dirty="0"/>
              <a:t>Estes gestos de abnegação podem nunca ser enumerados no relatório da igreja, mas são escritos nos livros do Céu. </a:t>
            </a:r>
            <a:endParaRPr lang="en-US" dirty="0"/>
          </a:p>
        </p:txBody>
      </p:sp>
    </p:spTree>
    <p:extLst>
      <p:ext uri="{BB962C8B-B14F-4D97-AF65-F5344CB8AC3E}">
        <p14:creationId xmlns:p14="http://schemas.microsoft.com/office/powerpoint/2010/main" val="836962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1" cy="6883583"/>
          </a:xfrm>
          <a:prstGeom prst="rect">
            <a:avLst/>
          </a:prstGeom>
        </p:spPr>
      </p:pic>
      <p:sp>
        <p:nvSpPr>
          <p:cNvPr id="2" name="Title 1"/>
          <p:cNvSpPr>
            <a:spLocks noGrp="1"/>
          </p:cNvSpPr>
          <p:nvPr>
            <p:ph type="title"/>
          </p:nvPr>
        </p:nvSpPr>
        <p:spPr>
          <a:xfrm>
            <a:off x="779208" y="940313"/>
            <a:ext cx="10515600" cy="1325563"/>
          </a:xfrm>
        </p:spPr>
        <p:txBody>
          <a:bodyPr>
            <a:normAutofit/>
          </a:bodyPr>
          <a:lstStyle/>
          <a:p>
            <a:pPr algn="ctr"/>
            <a:r>
              <a:rPr lang="pt-PT" sz="3600" b="1" dirty="0">
                <a:solidFill>
                  <a:schemeClr val="accent6">
                    <a:lumMod val="50000"/>
                  </a:schemeClr>
                </a:solidFill>
                <a:latin typeface="Avenir Next" charset="0"/>
                <a:ea typeface="Avenir Next" charset="0"/>
                <a:cs typeface="Avenir Next" charset="0"/>
              </a:rPr>
              <a:t>O LEGADO DA SUNAMITA PARA NÓS</a:t>
            </a:r>
            <a:endParaRPr lang="en-US" sz="3600" dirty="0">
              <a:solidFill>
                <a:schemeClr val="accent6">
                  <a:lumMod val="50000"/>
                </a:schemeClr>
              </a:solidFill>
              <a:latin typeface="Avenir Next" charset="0"/>
              <a:ea typeface="Avenir Next" charset="0"/>
              <a:cs typeface="Avenir Next" charset="0"/>
            </a:endParaRPr>
          </a:p>
        </p:txBody>
      </p:sp>
      <p:sp>
        <p:nvSpPr>
          <p:cNvPr id="3" name="Content Placeholder 2"/>
          <p:cNvSpPr>
            <a:spLocks noGrp="1"/>
          </p:cNvSpPr>
          <p:nvPr>
            <p:ph idx="1"/>
          </p:nvPr>
        </p:nvSpPr>
        <p:spPr>
          <a:xfrm>
            <a:off x="838200" y="3256218"/>
            <a:ext cx="10515600" cy="2215433"/>
          </a:xfrm>
        </p:spPr>
        <p:txBody>
          <a:bodyPr/>
          <a:lstStyle/>
          <a:p>
            <a:pPr marL="0" indent="0" algn="ctr">
              <a:lnSpc>
                <a:spcPct val="100000"/>
              </a:lnSpc>
              <a:buNone/>
            </a:pPr>
            <a:r>
              <a:rPr lang="pt-PT" dirty="0">
                <a:latin typeface="Avenir Next" charset="0"/>
                <a:ea typeface="Avenir Next" charset="0"/>
                <a:cs typeface="Avenir Next" charset="0"/>
              </a:rPr>
              <a:t>ASSIM COMO MARIA, A MÃE TERRENA DE JESUS, A MULHER SUNAMITA TAMBÉM NOS DEIXA UM LEGADO.</a:t>
            </a:r>
            <a:endParaRPr lang="en-US" dirty="0">
              <a:latin typeface="Avenir Next" charset="0"/>
              <a:ea typeface="Avenir Next" charset="0"/>
              <a:cs typeface="Avenir Next" charset="0"/>
            </a:endParaRPr>
          </a:p>
          <a:p>
            <a:pPr marL="0" indent="0" algn="ctr">
              <a:lnSpc>
                <a:spcPct val="100000"/>
              </a:lnSpc>
              <a:buNone/>
            </a:pPr>
            <a:endParaRPr lang="en-US" dirty="0">
              <a:latin typeface="Avenir Next" charset="0"/>
              <a:ea typeface="Avenir Next" charset="0"/>
              <a:cs typeface="Avenir Next" charset="0"/>
            </a:endParaRPr>
          </a:p>
        </p:txBody>
      </p:sp>
    </p:spTree>
    <p:extLst>
      <p:ext uri="{BB962C8B-B14F-4D97-AF65-F5344CB8AC3E}">
        <p14:creationId xmlns:p14="http://schemas.microsoft.com/office/powerpoint/2010/main" val="349678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3475"/>
          <a:stretch/>
        </p:blipFill>
        <p:spPr>
          <a:xfrm>
            <a:off x="-1" y="-1"/>
            <a:ext cx="12189867" cy="6858001"/>
          </a:xfrm>
          <a:prstGeom prst="rect">
            <a:avLst/>
          </a:prstGeom>
        </p:spPr>
      </p:pic>
      <p:sp>
        <p:nvSpPr>
          <p:cNvPr id="2" name="Title 1"/>
          <p:cNvSpPr>
            <a:spLocks noGrp="1"/>
          </p:cNvSpPr>
          <p:nvPr>
            <p:ph type="title"/>
          </p:nvPr>
        </p:nvSpPr>
        <p:spPr>
          <a:xfrm>
            <a:off x="336756" y="1427005"/>
            <a:ext cx="10515600" cy="1325563"/>
          </a:xfrm>
        </p:spPr>
        <p:txBody>
          <a:bodyPr>
            <a:normAutofit/>
          </a:bodyPr>
          <a:lstStyle/>
          <a:p>
            <a:r>
              <a:rPr lang="en-US" sz="4000" b="1" dirty="0">
                <a:solidFill>
                  <a:schemeClr val="bg1"/>
                </a:solidFill>
                <a:latin typeface="Avenir Next" charset="0"/>
                <a:ea typeface="Avenir Next" charset="0"/>
                <a:cs typeface="Avenir Next" charset="0"/>
              </a:rPr>
              <a:t>1. HOSPITALIDADE</a:t>
            </a:r>
          </a:p>
        </p:txBody>
      </p:sp>
      <p:sp>
        <p:nvSpPr>
          <p:cNvPr id="3" name="Content Placeholder 2"/>
          <p:cNvSpPr>
            <a:spLocks noGrp="1"/>
          </p:cNvSpPr>
          <p:nvPr>
            <p:ph idx="1"/>
          </p:nvPr>
        </p:nvSpPr>
        <p:spPr>
          <a:xfrm>
            <a:off x="690718" y="3344707"/>
            <a:ext cx="10515600" cy="2687383"/>
          </a:xfrm>
        </p:spPr>
        <p:txBody>
          <a:bodyPr>
            <a:normAutofit lnSpcReduction="10000"/>
          </a:bodyPr>
          <a:lstStyle/>
          <a:p>
            <a:pPr marL="0" indent="0" algn="ctr">
              <a:lnSpc>
                <a:spcPct val="100000"/>
              </a:lnSpc>
              <a:buNone/>
            </a:pPr>
            <a:r>
              <a:rPr lang="en-US" dirty="0"/>
              <a:t>“</a:t>
            </a:r>
            <a:r>
              <a:rPr lang="pt-PT" dirty="0"/>
              <a:t>Para este retiro Eliseu muitas vezes se dirigiu, agradecido por sua quietude e paz. E Deus não Se esqueceu da bondade da mulher. Aquele tinha sido um lar sem filhos; e agora o Senhor recompensou-lhe a hospitalidade dando-lhe um filho.</a:t>
            </a:r>
            <a:r>
              <a:rPr lang="en-US" dirty="0"/>
              <a:t>”</a:t>
            </a:r>
          </a:p>
          <a:p>
            <a:pPr marL="0" indent="0" algn="ctr">
              <a:lnSpc>
                <a:spcPct val="100000"/>
              </a:lnSpc>
              <a:buNone/>
            </a:pPr>
            <a:endParaRPr lang="en-US" dirty="0"/>
          </a:p>
          <a:p>
            <a:pPr marL="0" indent="0" algn="ctr">
              <a:lnSpc>
                <a:spcPct val="100000"/>
              </a:lnSpc>
              <a:buNone/>
            </a:pPr>
            <a:r>
              <a:rPr lang="en-US" sz="2400" dirty="0"/>
              <a:t>(Ellen G. White, </a:t>
            </a:r>
            <a:r>
              <a:rPr lang="tr-TR" sz="2400" i="1" dirty="0"/>
              <a:t>Pro</a:t>
            </a:r>
            <a:r>
              <a:rPr lang="pt-PT" sz="2400" i="1" dirty="0"/>
              <a:t>f</a:t>
            </a:r>
            <a:r>
              <a:rPr lang="tr-TR" sz="2400" i="1" dirty="0"/>
              <a:t>et</a:t>
            </a:r>
            <a:r>
              <a:rPr lang="pt-PT" sz="2400" i="1" dirty="0"/>
              <a:t>a</a:t>
            </a:r>
            <a:r>
              <a:rPr lang="tr-TR" sz="2400" i="1" dirty="0"/>
              <a:t>s </a:t>
            </a:r>
            <a:r>
              <a:rPr lang="pt-PT" sz="2400" i="1" dirty="0"/>
              <a:t>e Reis</a:t>
            </a:r>
            <a:r>
              <a:rPr lang="tr-TR" sz="2400" dirty="0"/>
              <a:t>, </a:t>
            </a:r>
            <a:r>
              <a:rPr lang="en-US" sz="2400" dirty="0"/>
              <a:t> p. </a:t>
            </a:r>
            <a:r>
              <a:rPr lang="tr-TR" sz="2400" dirty="0"/>
              <a:t>237</a:t>
            </a:r>
            <a:r>
              <a:rPr lang="en-US" sz="2400" dirty="0"/>
              <a:t>)</a:t>
            </a:r>
          </a:p>
        </p:txBody>
      </p:sp>
    </p:spTree>
    <p:extLst>
      <p:ext uri="{BB962C8B-B14F-4D97-AF65-F5344CB8AC3E}">
        <p14:creationId xmlns:p14="http://schemas.microsoft.com/office/powerpoint/2010/main" val="1531812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9127</TotalTime>
  <Words>3115</Words>
  <Application>Microsoft Office PowerPoint</Application>
  <PresentationFormat>Ecrã Panorâmico</PresentationFormat>
  <Paragraphs>117</Paragraphs>
  <Slides>15</Slides>
  <Notes>15</Notes>
  <HiddenSlides>0</HiddenSlides>
  <MMClips>0</MMClips>
  <ScaleCrop>false</ScaleCrop>
  <HeadingPairs>
    <vt:vector size="6" baseType="variant">
      <vt:variant>
        <vt:lpstr>Tipos de letra usados</vt:lpstr>
      </vt:variant>
      <vt:variant>
        <vt:i4>4</vt:i4>
      </vt:variant>
      <vt:variant>
        <vt:lpstr>Tema</vt:lpstr>
      </vt:variant>
      <vt:variant>
        <vt:i4>1</vt:i4>
      </vt:variant>
      <vt:variant>
        <vt:lpstr>Títulos dos diapositivos</vt:lpstr>
      </vt:variant>
      <vt:variant>
        <vt:i4>15</vt:i4>
      </vt:variant>
    </vt:vector>
  </HeadingPairs>
  <TitlesOfParts>
    <vt:vector size="20" baseType="lpstr">
      <vt:lpstr>Arial</vt:lpstr>
      <vt:lpstr>Avenir Next</vt:lpstr>
      <vt:lpstr>Calibri</vt:lpstr>
      <vt:lpstr>Calibri Light</vt:lpstr>
      <vt:lpstr>Office Theme</vt:lpstr>
      <vt:lpstr>Abençoada para ser uma Benção POR DINORAH RIVERA</vt:lpstr>
      <vt:lpstr>Apresentação do PowerPoint</vt:lpstr>
      <vt:lpstr>MULHER DE BENÇÃO DO NOVO TESTAMENTO</vt:lpstr>
      <vt:lpstr>Apresentação do PowerPoint</vt:lpstr>
      <vt:lpstr>Apresentação do PowerPoint</vt:lpstr>
      <vt:lpstr>O LEGADO DE MARIA PARA NÓS</vt:lpstr>
      <vt:lpstr>MULHER DE BENÇÃO DO VELHO TESTAMENTO</vt:lpstr>
      <vt:lpstr>O LEGADO DA SUNAMITA PARA NÓS</vt:lpstr>
      <vt:lpstr>1. HOSPITALIDADE</vt:lpstr>
      <vt:lpstr>2. CONTENTAMENTO </vt:lpstr>
      <vt:lpstr>Apresentação do PowerPoint</vt:lpstr>
      <vt:lpstr>3. PAZ E CONFIANÇA</vt:lpstr>
      <vt:lpstr>4. PERSEVERANÇA </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BLESSED TO BLESS BY DINORAH RIVERA</dc:title>
  <dc:creator>Arrais, Raquel</dc:creator>
  <cp:lastModifiedBy>Raquel Silva</cp:lastModifiedBy>
  <cp:revision>40</cp:revision>
  <dcterms:created xsi:type="dcterms:W3CDTF">2018-01-10T20:16:14Z</dcterms:created>
  <dcterms:modified xsi:type="dcterms:W3CDTF">2018-03-26T16:08:22Z</dcterms:modified>
</cp:coreProperties>
</file>